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446" r:id="rId5"/>
    <p:sldId id="565" r:id="rId6"/>
    <p:sldId id="566" r:id="rId7"/>
    <p:sldId id="567" r:id="rId8"/>
    <p:sldId id="569" r:id="rId9"/>
    <p:sldId id="568" r:id="rId10"/>
    <p:sldId id="570" r:id="rId11"/>
    <p:sldId id="572" r:id="rId12"/>
    <p:sldId id="451" r:id="rId13"/>
    <p:sldId id="457" r:id="rId14"/>
    <p:sldId id="454" r:id="rId15"/>
    <p:sldId id="452" r:id="rId16"/>
    <p:sldId id="453" r:id="rId17"/>
    <p:sldId id="455" r:id="rId18"/>
    <p:sldId id="641" r:id="rId19"/>
    <p:sldId id="456" r:id="rId20"/>
    <p:sldId id="642" r:id="rId21"/>
    <p:sldId id="643" r:id="rId22"/>
    <p:sldId id="644" r:id="rId23"/>
    <p:sldId id="458" r:id="rId24"/>
    <p:sldId id="460" r:id="rId25"/>
    <p:sldId id="459" r:id="rId26"/>
    <p:sldId id="636" r:id="rId27"/>
    <p:sldId id="638" r:id="rId28"/>
    <p:sldId id="639" r:id="rId29"/>
    <p:sldId id="531" r:id="rId30"/>
    <p:sldId id="533" r:id="rId31"/>
    <p:sldId id="575" r:id="rId32"/>
    <p:sldId id="576" r:id="rId33"/>
    <p:sldId id="645" r:id="rId34"/>
    <p:sldId id="658" r:id="rId35"/>
    <p:sldId id="659" r:id="rId36"/>
    <p:sldId id="660" r:id="rId37"/>
    <p:sldId id="662" r:id="rId38"/>
    <p:sldId id="661" r:id="rId39"/>
    <p:sldId id="663" r:id="rId40"/>
    <p:sldId id="664" r:id="rId41"/>
    <p:sldId id="665" r:id="rId42"/>
    <p:sldId id="670" r:id="rId43"/>
    <p:sldId id="667" r:id="rId44"/>
    <p:sldId id="668" r:id="rId45"/>
    <p:sldId id="672" r:id="rId46"/>
    <p:sldId id="666" r:id="rId47"/>
    <p:sldId id="671" r:id="rId48"/>
    <p:sldId id="674" r:id="rId49"/>
    <p:sldId id="675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7F7F7"/>
    <a:srgbClr val="41545A"/>
    <a:srgbClr val="FF6600"/>
    <a:srgbClr val="66CC00"/>
    <a:srgbClr val="FFCC00"/>
    <a:srgbClr val="2F2F2F"/>
    <a:srgbClr val="E4AC00"/>
    <a:srgbClr val="FFC000"/>
    <a:srgbClr val="4E7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7730" autoAdjust="0"/>
  </p:normalViewPr>
  <p:slideViewPr>
    <p:cSldViewPr snapToGrid="0">
      <p:cViewPr varScale="1">
        <p:scale>
          <a:sx n="77" d="100"/>
          <a:sy n="77" d="100"/>
        </p:scale>
        <p:origin x="1085" y="72"/>
      </p:cViewPr>
      <p:guideLst>
        <p:guide orient="horz" pos="1893"/>
        <p:guide pos="4270"/>
        <p:guide pos="5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90E33-DDA0-4C7B-8AE2-4F60FCE3E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2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2.png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image" Target="../media/image2.png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6122482" y="43657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08182" y="2070100"/>
            <a:ext cx="5917118" cy="99634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spc="6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008182" y="3145152"/>
            <a:ext cx="5917118" cy="626979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6008182" y="3830634"/>
            <a:ext cx="5917118" cy="482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6122988" y="4365625"/>
            <a:ext cx="226695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 userDrawn="1">
            <p:custDataLst>
              <p:tags r:id="rId4"/>
            </p:custDataLst>
          </p:nvPr>
        </p:nvSpPr>
        <p:spPr>
          <a:xfrm>
            <a:off x="6147882" y="42514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14636" y="2127249"/>
            <a:ext cx="4636026" cy="1467537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154738" y="4251325"/>
            <a:ext cx="226060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6015038" y="3646488"/>
            <a:ext cx="4635624" cy="557212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 flipH="1">
            <a:off x="11481435" y="5893903"/>
            <a:ext cx="637540" cy="911860"/>
            <a:chOff x="17711" y="4560"/>
            <a:chExt cx="1214" cy="1735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9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0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>
            <a:off x="10430510" y="4911725"/>
            <a:ext cx="1468755" cy="1642110"/>
            <a:chOff x="16426" y="7735"/>
            <a:chExt cx="2313" cy="2586"/>
          </a:xfrm>
        </p:grpSpPr>
        <p:pic>
          <p:nvPicPr>
            <p:cNvPr id="27" name="图片 2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6426" y="8628"/>
              <a:ext cx="2313" cy="1693"/>
            </a:xfrm>
            <a:prstGeom prst="rect">
              <a:avLst/>
            </a:prstGeom>
          </p:spPr>
        </p:pic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7937" y="8875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rot="9600000">
              <a:off x="17320" y="8263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8"/>
              </p:custDataLst>
            </p:nvPr>
          </p:nvSpPr>
          <p:spPr>
            <a:xfrm rot="17940000">
              <a:off x="18189" y="8247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等腰三角形 17"/>
            <p:cNvSpPr/>
            <p:nvPr userDrawn="1">
              <p:custDataLst>
                <p:tags r:id="rId9"/>
              </p:custDataLst>
            </p:nvPr>
          </p:nvSpPr>
          <p:spPr>
            <a:xfrm rot="2520000">
              <a:off x="18065" y="7735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0" y="5224145"/>
            <a:ext cx="1468755" cy="1642110"/>
            <a:chOff x="12840" y="10770"/>
            <a:chExt cx="2313" cy="2586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 flipH="1">
              <a:off x="12840" y="11663"/>
              <a:ext cx="2313" cy="1693"/>
            </a:xfrm>
            <a:prstGeom prst="rect">
              <a:avLst/>
            </a:prstGeom>
          </p:spPr>
        </p:pic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5400000" flipH="1">
              <a:off x="13005" y="1191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 userDrawn="1">
              <p:custDataLst>
                <p:tags r:id="rId7"/>
              </p:custDataLst>
            </p:nvPr>
          </p:nvSpPr>
          <p:spPr>
            <a:xfrm rot="9600000" flipH="1">
              <a:off x="13635" y="1129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 userDrawn="1">
              <p:custDataLst>
                <p:tags r:id="rId8"/>
              </p:custDataLst>
            </p:nvPr>
          </p:nvSpPr>
          <p:spPr>
            <a:xfrm rot="17940000" flipH="1">
              <a:off x="13077" y="1128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 userDrawn="1">
              <p:custDataLst>
                <p:tags r:id="rId9"/>
              </p:custDataLst>
            </p:nvPr>
          </p:nvSpPr>
          <p:spPr>
            <a:xfrm rot="2520000" flipH="1">
              <a:off x="13201" y="1077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12115" y="770255"/>
            <a:ext cx="4130675" cy="882015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16560" y="1764030"/>
            <a:ext cx="4126865" cy="409321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 flipH="1">
            <a:off x="85090" y="69215"/>
            <a:ext cx="637540" cy="911860"/>
            <a:chOff x="17711" y="4560"/>
            <a:chExt cx="1214" cy="1735"/>
          </a:xfrm>
        </p:grpSpPr>
        <p:sp>
          <p:nvSpPr>
            <p:cNvPr id="27" name="等腰三角形 2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 userDrawn="1">
              <p:custDataLst>
                <p:tags r:id="rId5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 userDrawn="1">
              <p:custDataLst>
                <p:tags r:id="rId6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 userDrawn="1">
              <p:custDataLst>
                <p:tags r:id="rId7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>
            <p:custDataLst>
              <p:tags r:id="rId8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16" name="等腰三角形 15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10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 userDrawn="1">
              <p:custDataLst>
                <p:tags r:id="rId11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 userDrawn="1">
              <p:custDataLst>
                <p:tags r:id="rId12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0723245" y="5202555"/>
            <a:ext cx="1468755" cy="1642110"/>
            <a:chOff x="10723245" y="5202555"/>
            <a:chExt cx="1468755" cy="1642110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0723245" y="5769610"/>
              <a:ext cx="1468755" cy="107505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 userDrawn="1"/>
          </p:nvGrpSpPr>
          <p:grpSpPr>
            <a:xfrm>
              <a:off x="11290935" y="5202555"/>
              <a:ext cx="771208" cy="1102042"/>
              <a:chOff x="11290935" y="5202555"/>
              <a:chExt cx="771208" cy="1102042"/>
            </a:xfrm>
          </p:grpSpPr>
          <p:sp>
            <p:nvSpPr>
              <p:cNvPr id="19" name="等腰三角形 18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11682730" y="5926455"/>
                <a:ext cx="404495" cy="35179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 userDrawn="1">
                <p:custDataLst>
                  <p:tags r:id="rId7"/>
                </p:custDataLst>
              </p:nvPr>
            </p:nvSpPr>
            <p:spPr>
              <a:xfrm rot="9600000">
                <a:off x="11290935" y="5537835"/>
                <a:ext cx="396240" cy="26352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 userDrawn="1">
                <p:custDataLst>
                  <p:tags r:id="rId8"/>
                </p:custDataLst>
              </p:nvPr>
            </p:nvSpPr>
            <p:spPr>
              <a:xfrm rot="17940000">
                <a:off x="11842750" y="552767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9"/>
                </p:custDataLst>
              </p:nvPr>
            </p:nvSpPr>
            <p:spPr>
              <a:xfrm rot="2520000">
                <a:off x="11764010" y="520255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755" y="237490"/>
            <a:ext cx="11037570" cy="57023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3355" y="3042920"/>
            <a:ext cx="11920220" cy="911860"/>
            <a:chOff x="173355" y="3042920"/>
            <a:chExt cx="11920220" cy="911860"/>
          </a:xfrm>
        </p:grpSpPr>
        <p:grpSp>
          <p:nvGrpSpPr>
            <p:cNvPr id="26" name="组合 25"/>
            <p:cNvGrpSpPr/>
            <p:nvPr userDrawn="1"/>
          </p:nvGrpSpPr>
          <p:grpSpPr>
            <a:xfrm flipH="1">
              <a:off x="11456035" y="3042920"/>
              <a:ext cx="637540" cy="911860"/>
              <a:chOff x="17711" y="4560"/>
              <a:chExt cx="1214" cy="1735"/>
            </a:xfrm>
          </p:grpSpPr>
          <p:sp>
            <p:nvSpPr>
              <p:cNvPr id="22" name="等腰三角形 21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5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6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7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73355" y="3042920"/>
              <a:ext cx="637540" cy="911860"/>
              <a:chOff x="17711" y="4560"/>
              <a:chExt cx="1214" cy="1735"/>
            </a:xfrm>
          </p:grpSpPr>
          <p:sp>
            <p:nvSpPr>
              <p:cNvPr id="28" name="等腰三角形 27"/>
              <p:cNvSpPr/>
              <p:nvPr userDrawn="1">
                <p:custDataLst>
                  <p:tags r:id="rId8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/>
              <p:cNvSpPr/>
              <p:nvPr userDrawn="1">
                <p:custDataLst>
                  <p:tags r:id="rId9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 userDrawn="1">
                <p:custDataLst>
                  <p:tags r:id="rId10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 userDrawn="1">
                <p:custDataLst>
                  <p:tags r:id="rId11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10723245" y="5769610"/>
            <a:ext cx="1468755" cy="10750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screen"/>
          <a:srcRect r="46106"/>
          <a:stretch>
            <a:fillRect/>
          </a:stretch>
        </p:blipFill>
        <p:spPr>
          <a:xfrm>
            <a:off x="9112885" y="2699385"/>
            <a:ext cx="3062605" cy="4158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322254" y="3429000"/>
            <a:ext cx="3709985" cy="1123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10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3" name="等腰三角形 22"/>
              <p:cNvSpPr/>
              <p:nvPr userDrawn="1">
                <p:custDataLst>
                  <p:tags r:id="rId13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14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15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 userDrawn="1">
                <p:custDataLst>
                  <p:tags r:id="rId16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1" name="等腰三角形 20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6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7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8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85.xml"/><Relationship Id="rId7" Type="http://schemas.openxmlformats.org/officeDocument/2006/relationships/image" Target="../media/image6.png"/><Relationship Id="rId6" Type="http://schemas.openxmlformats.org/officeDocument/2006/relationships/tags" Target="../tags/tag184.xml"/><Relationship Id="rId5" Type="http://schemas.openxmlformats.org/officeDocument/2006/relationships/image" Target="../media/image5.png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183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18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16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17.w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png"/><Relationship Id="rId3" Type="http://schemas.openxmlformats.org/officeDocument/2006/relationships/image" Target="../media/image18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hyperlink" Target="http://cs231n.stanford.edu/slides/2019/cs231n_2019_lecture04.pdf&#13;" TargetMode="Externa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hyperlink" Target="http://cs231n.stanford.edu/slides/2019/cs231n_2019_lecture04.pdf&#13;" TargetMode="Externa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6" Type="http://schemas.openxmlformats.org/officeDocument/2006/relationships/image" Target="../media/image6.png"/><Relationship Id="rId5" Type="http://schemas.openxmlformats.org/officeDocument/2006/relationships/tags" Target="../tags/tag188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3.png"/><Relationship Id="rId2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4294967295"/>
            <p:custDataLst>
              <p:tags r:id="rId1"/>
            </p:custDataLst>
          </p:nvPr>
        </p:nvSpPr>
        <p:spPr>
          <a:xfrm>
            <a:off x="6182995" y="2687320"/>
            <a:ext cx="5662295" cy="18148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4400" b="1" smtClean="0">
                <a:solidFill>
                  <a:schemeClr val="bg1"/>
                </a:solidFill>
              </a:rPr>
              <a:t>Pengenalan </a:t>
            </a:r>
            <a:endParaRPr lang="en-US" altLang="zh-CN" sz="4400" b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4400" b="1" smtClean="0">
                <a:solidFill>
                  <a:schemeClr val="bg1"/>
                </a:solidFill>
              </a:rPr>
              <a:t>Neural Network</a:t>
            </a:r>
            <a:endParaRPr lang="en-US" altLang="zh-CN" sz="4400" b="1" smtClean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76975" y="4794250"/>
            <a:ext cx="3288030" cy="1344295"/>
            <a:chOff x="9885" y="7550"/>
            <a:chExt cx="5178" cy="2117"/>
          </a:xfrm>
        </p:grpSpPr>
        <p:sp>
          <p:nvSpPr>
            <p:cNvPr id="8" name="文本占位符 3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10512" y="8178"/>
              <a:ext cx="4536" cy="760"/>
            </a:xfrm>
            <a:prstGeom prst="rect">
              <a:avLst/>
            </a:prstGeom>
          </p:spPr>
          <p:txBody>
            <a:bodyPr vert="horz" lIns="90000" tIns="46800" rIns="90000" bIns="46800" rtlCol="0">
              <a:normAutofit/>
            </a:bodyPr>
            <a:lstStyle>
              <a:lvl1pPr mar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000" u="none" strike="noStrike" kern="1200" cap="none" spc="150" normalizeH="0" baseline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smtClean="0"/>
                <a:t>@yunusmuhammad007</a:t>
              </a:r>
              <a:endParaRPr lang="en-US" altLang="zh-CN" sz="1600" smtClean="0"/>
            </a:p>
          </p:txBody>
        </p:sp>
        <p:pic>
          <p:nvPicPr>
            <p:cNvPr id="9" name="Picture 8" descr="github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26" y="8966"/>
              <a:ext cx="576" cy="576"/>
            </a:xfrm>
            <a:prstGeom prst="rect">
              <a:avLst/>
            </a:prstGeom>
          </p:spPr>
        </p:pic>
        <p:pic>
          <p:nvPicPr>
            <p:cNvPr id="10" name="Picture 9" descr="medium-512"/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9907" y="8256"/>
              <a:ext cx="576" cy="576"/>
            </a:xfrm>
            <a:prstGeom prst="rect">
              <a:avLst/>
            </a:prstGeom>
          </p:spPr>
        </p:pic>
        <p:sp>
          <p:nvSpPr>
            <p:cNvPr id="11" name="文本占位符 3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0527" y="8907"/>
              <a:ext cx="4536" cy="760"/>
            </a:xfrm>
            <a:prstGeom prst="rect">
              <a:avLst/>
            </a:prstGeom>
          </p:spPr>
          <p:txBody>
            <a:bodyPr vert="horz" lIns="90000" tIns="46800" rIns="90000" bIns="46800" rtlCol="0">
              <a:normAutofit/>
            </a:bodyPr>
            <a:lstStyle>
              <a:lvl1pPr mar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000" u="none" strike="noStrike" kern="1200" cap="none" spc="150" normalizeH="0" baseline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smtClean="0"/>
                <a:t>Muhammad-Yunus</a:t>
              </a:r>
              <a:endParaRPr lang="en-US" altLang="zh-CN" sz="1600" smtClean="0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10527" y="7550"/>
              <a:ext cx="3281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mtClean="0">
                  <a:solidFill>
                    <a:schemeClr val="bg1"/>
                  </a:solidFill>
                  <a:sym typeface="+mn-ea"/>
                </a:rPr>
                <a:t>Muhammad Yunus</a:t>
              </a:r>
              <a:endParaRPr lang="en-US" altLang="zh-CN" smtClean="0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4" name="Picture 13" descr="C:\Users\yunus\Desktop\avatar.pngavatar"/>
            <p:cNvPicPr>
              <a:picLocks noChangeAspect="1"/>
            </p:cNvPicPr>
            <p:nvPr/>
          </p:nvPicPr>
          <p:blipFill>
            <a:blip r:embed="rId7">
              <a:lum bright="100000"/>
            </a:blip>
            <a:srcRect/>
            <a:stretch>
              <a:fillRect/>
            </a:stretch>
          </p:blipFill>
          <p:spPr>
            <a:xfrm>
              <a:off x="9885" y="7554"/>
              <a:ext cx="576" cy="576"/>
            </a:xfrm>
            <a:prstGeom prst="rect">
              <a:avLst/>
            </a:prstGeom>
          </p:spPr>
        </p:pic>
      </p:grpSp>
    </p:spTree>
    <p:custDataLst>
      <p:tags r:id="rId8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742315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  <p:sp>
        <p:nvSpPr>
          <p:cNvPr id="23" name="Rectangles 22"/>
          <p:cNvSpPr/>
          <p:nvPr/>
        </p:nvSpPr>
        <p:spPr>
          <a:xfrm>
            <a:off x="8618220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153160" y="615061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9428480" y="61506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742315" y="1611630"/>
            <a:ext cx="2489835" cy="3803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4" name="Text Box 13"/>
          <p:cNvSpPr txBox="1"/>
          <p:nvPr/>
        </p:nvSpPr>
        <p:spPr>
          <a:xfrm>
            <a:off x="641350" y="5804535"/>
            <a:ext cx="6838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Input pada Neural Network terdiri dari vector data dengan bentuk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6" name="Content Placeholder 15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366318" y="5715635"/>
          <a:ext cx="2100580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812800" imgH="228600" progId="Equation.KSEE3">
                  <p:embed/>
                </p:oleObj>
              </mc:Choice>
              <mc:Fallback>
                <p:oleObj name="" r:id="rId1" imgW="812800" imgH="228600" progId="Equation.KSEE3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66318" y="5715635"/>
                        <a:ext cx="2100580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5" name="Rectangles 14"/>
          <p:cNvSpPr/>
          <p:nvPr/>
        </p:nvSpPr>
        <p:spPr>
          <a:xfrm>
            <a:off x="1123950" y="1611630"/>
            <a:ext cx="3535045" cy="3803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4" name="Text Box 13"/>
          <p:cNvSpPr txBox="1"/>
          <p:nvPr/>
        </p:nvSpPr>
        <p:spPr>
          <a:xfrm>
            <a:off x="641350" y="5804535"/>
            <a:ext cx="6626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Tiap input akan dilakukan perkalian dengan bobot/weight  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6" name="Content Placeholder 15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6860541" y="5715000"/>
          <a:ext cx="3282315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1270000" imgH="228600" progId="Equation.KSEE3">
                  <p:embed/>
                </p:oleObj>
              </mc:Choice>
              <mc:Fallback>
                <p:oleObj name="" r:id="rId1" imgW="1270000" imgH="228600" progId="Equation.KSEE3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60541" y="5715000"/>
                        <a:ext cx="3282315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Content Placeholder 19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49680" y="1271270"/>
            <a:ext cx="854900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66470" y="1012190"/>
            <a:ext cx="9086850" cy="43129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09765" y="1012190"/>
            <a:ext cx="2487930" cy="1122680"/>
          </a:xfrm>
          <a:prstGeom prst="wedgeRoundRectCallout">
            <a:avLst>
              <a:gd name="adj1" fmla="val -69678"/>
              <a:gd name="adj2" fmla="val 113687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graphicFrame>
        <p:nvGraphicFramePr>
          <p:cNvPr id="4" name="Content Placeholder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081520" y="1122363"/>
          <a:ext cx="234442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60400" imgH="254000" progId="Equation.KSEE3">
                  <p:embed/>
                </p:oleObj>
              </mc:Choice>
              <mc:Fallback>
                <p:oleObj name="" r:id="rId2" imgW="660400" imgH="2540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1520" y="1122363"/>
                        <a:ext cx="234442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641350" y="5804535"/>
            <a:ext cx="110382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Hasil perkalian tiap input dengan bobot masing-masing </a:t>
            </a:r>
            <a:r>
              <a:rPr lang="en-US" b="1"/>
              <a:t>dijumlahkan </a:t>
            </a:r>
            <a:r>
              <a:rPr lang="en-US"/>
              <a:t>dan ditambahkan </a:t>
            </a:r>
            <a:r>
              <a:rPr lang="en-US" b="1"/>
              <a:t>bias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Bias seperti </a:t>
            </a:r>
            <a:r>
              <a:rPr lang="en-US" b="1"/>
              <a:t>intercept </a:t>
            </a:r>
            <a:r>
              <a:rPr lang="en-US"/>
              <a:t>dalam persamaan linear, ditambahkan untuk mengatur agar hasil perhitungan lebih akurat (y = mx + c)</a:t>
            </a:r>
            <a:endParaRPr lang="en-US" i="1" baseline="-25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66470" y="1012190"/>
            <a:ext cx="9086850" cy="431292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09765" y="1012190"/>
            <a:ext cx="2487930" cy="1122680"/>
          </a:xfrm>
          <a:prstGeom prst="wedgeRoundRectCallout">
            <a:avLst>
              <a:gd name="adj1" fmla="val -69678"/>
              <a:gd name="adj2" fmla="val 113687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graphicFrame>
        <p:nvGraphicFramePr>
          <p:cNvPr id="4" name="Content Placeholder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7081520" y="1122363"/>
          <a:ext cx="234442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660400" imgH="254000" progId="Equation.KSEE3">
                  <p:embed/>
                </p:oleObj>
              </mc:Choice>
              <mc:Fallback>
                <p:oleObj name="" r:id="rId2" imgW="660400" imgH="2540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1520" y="1122363"/>
                        <a:ext cx="234442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405" y="4936490"/>
            <a:ext cx="2406015" cy="166497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8283575" y="4824095"/>
            <a:ext cx="3605530" cy="1889760"/>
          </a:xfrm>
          <a:prstGeom prst="wedgeRoundRectCallout">
            <a:avLst>
              <a:gd name="adj1" fmla="val -43272"/>
              <a:gd name="adj2" fmla="val -69489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0725150" y="5086350"/>
            <a:ext cx="97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sigmoid</a:t>
            </a:r>
            <a:endParaRPr lang="en-US"/>
          </a:p>
        </p:txBody>
      </p:sp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53420" y="5533390"/>
          <a:ext cx="842645" cy="74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444500" imgH="393700" progId="Equation.KSEE3">
                  <p:embed/>
                </p:oleObj>
              </mc:Choice>
              <mc:Fallback>
                <p:oleObj name="" r:id="rId5" imgW="444500" imgH="3937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53420" y="5533390"/>
                        <a:ext cx="842645" cy="746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471805" y="5804535"/>
            <a:ext cx="74472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hasil penjumlahan akan di </a:t>
            </a:r>
            <a:r>
              <a:rPr lang="en-US" b="1"/>
              <a:t>terapkan </a:t>
            </a:r>
            <a:r>
              <a:rPr lang="en-US"/>
              <a:t>pada </a:t>
            </a:r>
            <a:r>
              <a:rPr lang="en-US" i="1"/>
              <a:t>Activation Function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mengontrol apakah sebuah neuron tersebut harus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aktif atau tidak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04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Activation Function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735" y="1335405"/>
            <a:ext cx="10590530" cy="469519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2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sp>
        <p:nvSpPr>
          <p:cNvPr id="15" name="Text Box 14"/>
          <p:cNvSpPr txBox="1"/>
          <p:nvPr/>
        </p:nvSpPr>
        <p:spPr>
          <a:xfrm>
            <a:off x="187960" y="6363970"/>
            <a:ext cx="59474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Selengkapnya : </a:t>
            </a:r>
            <a:r>
              <a:rPr lang="en-US" sz="1600">
                <a:hlinkClick r:id="rId3" action="ppaction://hlinkfile"/>
              </a:rPr>
              <a:t>https://en.wikipedia.org/wiki/Activation_function</a:t>
            </a:r>
            <a:endParaRPr lang="en-U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04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Activation Function</a:t>
            </a:r>
            <a:endParaRPr lang="en-US" sz="3600"/>
          </a:p>
        </p:txBody>
      </p:sp>
      <p:sp>
        <p:nvSpPr>
          <p:cNvPr id="3" name="Text Box 2"/>
          <p:cNvSpPr txBox="1"/>
          <p:nvPr/>
        </p:nvSpPr>
        <p:spPr>
          <a:xfrm>
            <a:off x="1752600" y="1600200"/>
            <a:ext cx="909447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- Untuk memilih Activation Function yang tepat dapat dilihat dari </a:t>
            </a:r>
            <a:r>
              <a:rPr lang="en-US" sz="2400" b="1"/>
              <a:t>outpur data yang dimiliki</a:t>
            </a:r>
            <a:r>
              <a:rPr lang="en-US" sz="2400"/>
              <a:t>.</a:t>
            </a:r>
            <a:endParaRPr lang="en-US" sz="2400"/>
          </a:p>
          <a:p>
            <a:endParaRPr lang="en-US" sz="2400"/>
          </a:p>
          <a:p>
            <a:r>
              <a:rPr lang="en-US" sz="2400"/>
              <a:t>- Jika kasusnya untuk </a:t>
            </a:r>
            <a:r>
              <a:rPr lang="en-US" sz="2400" b="1"/>
              <a:t>klasifikasi </a:t>
            </a:r>
            <a:r>
              <a:rPr lang="en-US" sz="2400"/>
              <a:t>dan </a:t>
            </a:r>
            <a:r>
              <a:rPr lang="en-US" sz="2400" b="1"/>
              <a:t>output data</a:t>
            </a:r>
            <a:r>
              <a:rPr lang="en-US" sz="2400"/>
              <a:t> nya </a:t>
            </a:r>
            <a:r>
              <a:rPr lang="en-US" sz="2400" b="1"/>
              <a:t>direntang 0 -1 </a:t>
            </a:r>
            <a:r>
              <a:rPr lang="en-US" sz="2400"/>
              <a:t>maka sebaiknya gunakan </a:t>
            </a:r>
            <a:r>
              <a:rPr lang="en-US" sz="2400" b="1"/>
              <a:t>Sigmoid/Softmax.</a:t>
            </a:r>
            <a:endParaRPr lang="en-US" sz="2400" b="1"/>
          </a:p>
          <a:p>
            <a:endParaRPr lang="en-US" sz="2400"/>
          </a:p>
          <a:p>
            <a:r>
              <a:rPr lang="en-US" sz="2400"/>
              <a:t>- Untuk layer yang </a:t>
            </a:r>
            <a:r>
              <a:rPr lang="en-US" sz="2400" b="1">
                <a:solidFill>
                  <a:srgbClr val="FF0000"/>
                </a:solidFill>
              </a:rPr>
              <a:t>bukan layer output </a:t>
            </a:r>
            <a:r>
              <a:rPr lang="en-US" sz="2400"/>
              <a:t>bisa dipilih antara </a:t>
            </a:r>
            <a:r>
              <a:rPr lang="en-US" sz="2400" b="1"/>
              <a:t>ReLU / Linear</a:t>
            </a:r>
            <a:r>
              <a:rPr lang="en-US" sz="2400"/>
              <a:t> Activation Funxtion (Hidden Layer).</a:t>
            </a:r>
            <a:endParaRPr 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62" name="Group 61"/>
          <p:cNvGrpSpPr/>
          <p:nvPr/>
        </p:nvGrpSpPr>
        <p:grpSpPr>
          <a:xfrm>
            <a:off x="1071880" y="2171700"/>
            <a:ext cx="6382385" cy="4505960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Box 8"/>
          <p:cNvSpPr txBox="1"/>
          <p:nvPr/>
        </p:nvSpPr>
        <p:spPr>
          <a:xfrm>
            <a:off x="742950" y="367030"/>
            <a:ext cx="5872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Neural Network Architecture</a:t>
            </a:r>
            <a:endParaRPr lang="en-US" sz="3600"/>
          </a:p>
        </p:txBody>
      </p:sp>
      <p:pic>
        <p:nvPicPr>
          <p:cNvPr id="12" name="Content Placeholder 11" descr="C:\Users\yunus\Desktop\1_WRG_Re8vGVuHDYigtq2IBA.jpeg1_WRG_Re8vGVuHDYigtq2IBA"/>
          <p:cNvPicPr>
            <a:picLocks noChangeAspect="1"/>
          </p:cNvPicPr>
          <p:nvPr>
            <p:ph sz="half"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814185" y="1012190"/>
            <a:ext cx="4197350" cy="199263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8" idx="122"/>
          </p:cNvCxnSpPr>
          <p:nvPr/>
        </p:nvCxnSpPr>
        <p:spPr>
          <a:xfrm flipV="1">
            <a:off x="4149090" y="2107565"/>
            <a:ext cx="237871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629920" y="1885950"/>
            <a:ext cx="3653790" cy="3923665"/>
          </a:xfrm>
          <a:custGeom>
            <a:avLst/>
            <a:gdLst>
              <a:gd name="connsiteX0" fmla="*/ 3325 w 5754"/>
              <a:gd name="connsiteY0" fmla="*/ 731 h 6179"/>
              <a:gd name="connsiteX1" fmla="*/ 3231 w 5754"/>
              <a:gd name="connsiteY1" fmla="*/ 849 h 6179"/>
              <a:gd name="connsiteX2" fmla="*/ 3113 w 5754"/>
              <a:gd name="connsiteY2" fmla="*/ 967 h 6179"/>
              <a:gd name="connsiteX3" fmla="*/ 3042 w 5754"/>
              <a:gd name="connsiteY3" fmla="*/ 1085 h 6179"/>
              <a:gd name="connsiteX4" fmla="*/ 2924 w 5754"/>
              <a:gd name="connsiteY4" fmla="*/ 1203 h 6179"/>
              <a:gd name="connsiteX5" fmla="*/ 2830 w 5754"/>
              <a:gd name="connsiteY5" fmla="*/ 1321 h 6179"/>
              <a:gd name="connsiteX6" fmla="*/ 2712 w 5754"/>
              <a:gd name="connsiteY6" fmla="*/ 1392 h 6179"/>
              <a:gd name="connsiteX7" fmla="*/ 2594 w 5754"/>
              <a:gd name="connsiteY7" fmla="*/ 1462 h 6179"/>
              <a:gd name="connsiteX8" fmla="*/ 2476 w 5754"/>
              <a:gd name="connsiteY8" fmla="*/ 1510 h 6179"/>
              <a:gd name="connsiteX9" fmla="*/ 2335 w 5754"/>
              <a:gd name="connsiteY9" fmla="*/ 1580 h 6179"/>
              <a:gd name="connsiteX10" fmla="*/ 2217 w 5754"/>
              <a:gd name="connsiteY10" fmla="*/ 1604 h 6179"/>
              <a:gd name="connsiteX11" fmla="*/ 2099 w 5754"/>
              <a:gd name="connsiteY11" fmla="*/ 1628 h 6179"/>
              <a:gd name="connsiteX12" fmla="*/ 1957 w 5754"/>
              <a:gd name="connsiteY12" fmla="*/ 1675 h 6179"/>
              <a:gd name="connsiteX13" fmla="*/ 1840 w 5754"/>
              <a:gd name="connsiteY13" fmla="*/ 1698 h 6179"/>
              <a:gd name="connsiteX14" fmla="*/ 1722 w 5754"/>
              <a:gd name="connsiteY14" fmla="*/ 1745 h 6179"/>
              <a:gd name="connsiteX15" fmla="*/ 1604 w 5754"/>
              <a:gd name="connsiteY15" fmla="*/ 1745 h 6179"/>
              <a:gd name="connsiteX16" fmla="*/ 1486 w 5754"/>
              <a:gd name="connsiteY16" fmla="*/ 1769 h 6179"/>
              <a:gd name="connsiteX17" fmla="*/ 1368 w 5754"/>
              <a:gd name="connsiteY17" fmla="*/ 1793 h 6179"/>
              <a:gd name="connsiteX18" fmla="*/ 1250 w 5754"/>
              <a:gd name="connsiteY18" fmla="*/ 1816 h 6179"/>
              <a:gd name="connsiteX19" fmla="*/ 1132 w 5754"/>
              <a:gd name="connsiteY19" fmla="*/ 1863 h 6179"/>
              <a:gd name="connsiteX20" fmla="*/ 1014 w 5754"/>
              <a:gd name="connsiteY20" fmla="*/ 1887 h 6179"/>
              <a:gd name="connsiteX21" fmla="*/ 896 w 5754"/>
              <a:gd name="connsiteY21" fmla="*/ 1934 h 6179"/>
              <a:gd name="connsiteX22" fmla="*/ 778 w 5754"/>
              <a:gd name="connsiteY22" fmla="*/ 1981 h 6179"/>
              <a:gd name="connsiteX23" fmla="*/ 660 w 5754"/>
              <a:gd name="connsiteY23" fmla="*/ 2028 h 6179"/>
              <a:gd name="connsiteX24" fmla="*/ 543 w 5754"/>
              <a:gd name="connsiteY24" fmla="*/ 2099 h 6179"/>
              <a:gd name="connsiteX25" fmla="*/ 425 w 5754"/>
              <a:gd name="connsiteY25" fmla="*/ 2193 h 6179"/>
              <a:gd name="connsiteX26" fmla="*/ 307 w 5754"/>
              <a:gd name="connsiteY26" fmla="*/ 2311 h 6179"/>
              <a:gd name="connsiteX27" fmla="*/ 236 w 5754"/>
              <a:gd name="connsiteY27" fmla="*/ 2429 h 6179"/>
              <a:gd name="connsiteX28" fmla="*/ 165 w 5754"/>
              <a:gd name="connsiteY28" fmla="*/ 2547 h 6179"/>
              <a:gd name="connsiteX29" fmla="*/ 142 w 5754"/>
              <a:gd name="connsiteY29" fmla="*/ 2689 h 6179"/>
              <a:gd name="connsiteX30" fmla="*/ 142 w 5754"/>
              <a:gd name="connsiteY30" fmla="*/ 2807 h 6179"/>
              <a:gd name="connsiteX31" fmla="*/ 118 w 5754"/>
              <a:gd name="connsiteY31" fmla="*/ 2948 h 6179"/>
              <a:gd name="connsiteX32" fmla="*/ 95 w 5754"/>
              <a:gd name="connsiteY32" fmla="*/ 3066 h 6179"/>
              <a:gd name="connsiteX33" fmla="*/ 95 w 5754"/>
              <a:gd name="connsiteY33" fmla="*/ 3207 h 6179"/>
              <a:gd name="connsiteX34" fmla="*/ 71 w 5754"/>
              <a:gd name="connsiteY34" fmla="*/ 3349 h 6179"/>
              <a:gd name="connsiteX35" fmla="*/ 71 w 5754"/>
              <a:gd name="connsiteY35" fmla="*/ 3467 h 6179"/>
              <a:gd name="connsiteX36" fmla="*/ 47 w 5754"/>
              <a:gd name="connsiteY36" fmla="*/ 3585 h 6179"/>
              <a:gd name="connsiteX37" fmla="*/ 24 w 5754"/>
              <a:gd name="connsiteY37" fmla="*/ 3703 h 6179"/>
              <a:gd name="connsiteX38" fmla="*/ 0 w 5754"/>
              <a:gd name="connsiteY38" fmla="*/ 3821 h 6179"/>
              <a:gd name="connsiteX39" fmla="*/ 0 w 5754"/>
              <a:gd name="connsiteY39" fmla="*/ 3938 h 6179"/>
              <a:gd name="connsiteX40" fmla="*/ 0 w 5754"/>
              <a:gd name="connsiteY40" fmla="*/ 4056 h 6179"/>
              <a:gd name="connsiteX41" fmla="*/ 0 w 5754"/>
              <a:gd name="connsiteY41" fmla="*/ 4174 h 6179"/>
              <a:gd name="connsiteX42" fmla="*/ 0 w 5754"/>
              <a:gd name="connsiteY42" fmla="*/ 4292 h 6179"/>
              <a:gd name="connsiteX43" fmla="*/ 0 w 5754"/>
              <a:gd name="connsiteY43" fmla="*/ 4410 h 6179"/>
              <a:gd name="connsiteX44" fmla="*/ 0 w 5754"/>
              <a:gd name="connsiteY44" fmla="*/ 4528 h 6179"/>
              <a:gd name="connsiteX45" fmla="*/ 0 w 5754"/>
              <a:gd name="connsiteY45" fmla="*/ 4646 h 6179"/>
              <a:gd name="connsiteX46" fmla="*/ 0 w 5754"/>
              <a:gd name="connsiteY46" fmla="*/ 4764 h 6179"/>
              <a:gd name="connsiteX47" fmla="*/ 0 w 5754"/>
              <a:gd name="connsiteY47" fmla="*/ 4882 h 6179"/>
              <a:gd name="connsiteX48" fmla="*/ 0 w 5754"/>
              <a:gd name="connsiteY48" fmla="*/ 5000 h 6179"/>
              <a:gd name="connsiteX49" fmla="*/ 24 w 5754"/>
              <a:gd name="connsiteY49" fmla="*/ 5117 h 6179"/>
              <a:gd name="connsiteX50" fmla="*/ 47 w 5754"/>
              <a:gd name="connsiteY50" fmla="*/ 5235 h 6179"/>
              <a:gd name="connsiteX51" fmla="*/ 95 w 5754"/>
              <a:gd name="connsiteY51" fmla="*/ 5377 h 6179"/>
              <a:gd name="connsiteX52" fmla="*/ 142 w 5754"/>
              <a:gd name="connsiteY52" fmla="*/ 5495 h 6179"/>
              <a:gd name="connsiteX53" fmla="*/ 189 w 5754"/>
              <a:gd name="connsiteY53" fmla="*/ 5613 h 6179"/>
              <a:gd name="connsiteX54" fmla="*/ 283 w 5754"/>
              <a:gd name="connsiteY54" fmla="*/ 5731 h 6179"/>
              <a:gd name="connsiteX55" fmla="*/ 354 w 5754"/>
              <a:gd name="connsiteY55" fmla="*/ 5848 h 6179"/>
              <a:gd name="connsiteX56" fmla="*/ 472 w 5754"/>
              <a:gd name="connsiteY56" fmla="*/ 5966 h 6179"/>
              <a:gd name="connsiteX57" fmla="*/ 590 w 5754"/>
              <a:gd name="connsiteY57" fmla="*/ 6084 h 6179"/>
              <a:gd name="connsiteX58" fmla="*/ 708 w 5754"/>
              <a:gd name="connsiteY58" fmla="*/ 6155 h 6179"/>
              <a:gd name="connsiteX59" fmla="*/ 826 w 5754"/>
              <a:gd name="connsiteY59" fmla="*/ 6179 h 6179"/>
              <a:gd name="connsiteX60" fmla="*/ 991 w 5754"/>
              <a:gd name="connsiteY60" fmla="*/ 6179 h 6179"/>
              <a:gd name="connsiteX61" fmla="*/ 1109 w 5754"/>
              <a:gd name="connsiteY61" fmla="*/ 6179 h 6179"/>
              <a:gd name="connsiteX62" fmla="*/ 1226 w 5754"/>
              <a:gd name="connsiteY62" fmla="*/ 6179 h 6179"/>
              <a:gd name="connsiteX63" fmla="*/ 1344 w 5754"/>
              <a:gd name="connsiteY63" fmla="*/ 6155 h 6179"/>
              <a:gd name="connsiteX64" fmla="*/ 1462 w 5754"/>
              <a:gd name="connsiteY64" fmla="*/ 6084 h 6179"/>
              <a:gd name="connsiteX65" fmla="*/ 1580 w 5754"/>
              <a:gd name="connsiteY65" fmla="*/ 5990 h 6179"/>
              <a:gd name="connsiteX66" fmla="*/ 1674 w 5754"/>
              <a:gd name="connsiteY66" fmla="*/ 5872 h 6179"/>
              <a:gd name="connsiteX67" fmla="*/ 1792 w 5754"/>
              <a:gd name="connsiteY67" fmla="*/ 5778 h 6179"/>
              <a:gd name="connsiteX68" fmla="*/ 1887 w 5754"/>
              <a:gd name="connsiteY68" fmla="*/ 5660 h 6179"/>
              <a:gd name="connsiteX69" fmla="*/ 2005 w 5754"/>
              <a:gd name="connsiteY69" fmla="*/ 5518 h 6179"/>
              <a:gd name="connsiteX70" fmla="*/ 2075 w 5754"/>
              <a:gd name="connsiteY70" fmla="*/ 5400 h 6179"/>
              <a:gd name="connsiteX71" fmla="*/ 2123 w 5754"/>
              <a:gd name="connsiteY71" fmla="*/ 5283 h 6179"/>
              <a:gd name="connsiteX72" fmla="*/ 2146 w 5754"/>
              <a:gd name="connsiteY72" fmla="*/ 5141 h 6179"/>
              <a:gd name="connsiteX73" fmla="*/ 2193 w 5754"/>
              <a:gd name="connsiteY73" fmla="*/ 5000 h 6179"/>
              <a:gd name="connsiteX74" fmla="*/ 2240 w 5754"/>
              <a:gd name="connsiteY74" fmla="*/ 4858 h 6179"/>
              <a:gd name="connsiteX75" fmla="*/ 2264 w 5754"/>
              <a:gd name="connsiteY75" fmla="*/ 4740 h 6179"/>
              <a:gd name="connsiteX76" fmla="*/ 2311 w 5754"/>
              <a:gd name="connsiteY76" fmla="*/ 4622 h 6179"/>
              <a:gd name="connsiteX77" fmla="*/ 2335 w 5754"/>
              <a:gd name="connsiteY77" fmla="*/ 4504 h 6179"/>
              <a:gd name="connsiteX78" fmla="*/ 2358 w 5754"/>
              <a:gd name="connsiteY78" fmla="*/ 4386 h 6179"/>
              <a:gd name="connsiteX79" fmla="*/ 2405 w 5754"/>
              <a:gd name="connsiteY79" fmla="*/ 4269 h 6179"/>
              <a:gd name="connsiteX80" fmla="*/ 2453 w 5754"/>
              <a:gd name="connsiteY80" fmla="*/ 4151 h 6179"/>
              <a:gd name="connsiteX81" fmla="*/ 2500 w 5754"/>
              <a:gd name="connsiteY81" fmla="*/ 4033 h 6179"/>
              <a:gd name="connsiteX82" fmla="*/ 2547 w 5754"/>
              <a:gd name="connsiteY82" fmla="*/ 3915 h 6179"/>
              <a:gd name="connsiteX83" fmla="*/ 2594 w 5754"/>
              <a:gd name="connsiteY83" fmla="*/ 3797 h 6179"/>
              <a:gd name="connsiteX84" fmla="*/ 2618 w 5754"/>
              <a:gd name="connsiteY84" fmla="*/ 3655 h 6179"/>
              <a:gd name="connsiteX85" fmla="*/ 2688 w 5754"/>
              <a:gd name="connsiteY85" fmla="*/ 3538 h 6179"/>
              <a:gd name="connsiteX86" fmla="*/ 2736 w 5754"/>
              <a:gd name="connsiteY86" fmla="*/ 3420 h 6179"/>
              <a:gd name="connsiteX87" fmla="*/ 2806 w 5754"/>
              <a:gd name="connsiteY87" fmla="*/ 3302 h 6179"/>
              <a:gd name="connsiteX88" fmla="*/ 2877 w 5754"/>
              <a:gd name="connsiteY88" fmla="*/ 3184 h 6179"/>
              <a:gd name="connsiteX89" fmla="*/ 2948 w 5754"/>
              <a:gd name="connsiteY89" fmla="*/ 3066 h 6179"/>
              <a:gd name="connsiteX90" fmla="*/ 3066 w 5754"/>
              <a:gd name="connsiteY90" fmla="*/ 2972 h 6179"/>
              <a:gd name="connsiteX91" fmla="*/ 3160 w 5754"/>
              <a:gd name="connsiteY91" fmla="*/ 2854 h 6179"/>
              <a:gd name="connsiteX92" fmla="*/ 3278 w 5754"/>
              <a:gd name="connsiteY92" fmla="*/ 2783 h 6179"/>
              <a:gd name="connsiteX93" fmla="*/ 3396 w 5754"/>
              <a:gd name="connsiteY93" fmla="*/ 2736 h 6179"/>
              <a:gd name="connsiteX94" fmla="*/ 3537 w 5754"/>
              <a:gd name="connsiteY94" fmla="*/ 2665 h 6179"/>
              <a:gd name="connsiteX95" fmla="*/ 3655 w 5754"/>
              <a:gd name="connsiteY95" fmla="*/ 2642 h 6179"/>
              <a:gd name="connsiteX96" fmla="*/ 3797 w 5754"/>
              <a:gd name="connsiteY96" fmla="*/ 2594 h 6179"/>
              <a:gd name="connsiteX97" fmla="*/ 3915 w 5754"/>
              <a:gd name="connsiteY97" fmla="*/ 2571 h 6179"/>
              <a:gd name="connsiteX98" fmla="*/ 4033 w 5754"/>
              <a:gd name="connsiteY98" fmla="*/ 2524 h 6179"/>
              <a:gd name="connsiteX99" fmla="*/ 4150 w 5754"/>
              <a:gd name="connsiteY99" fmla="*/ 2476 h 6179"/>
              <a:gd name="connsiteX100" fmla="*/ 4268 w 5754"/>
              <a:gd name="connsiteY100" fmla="*/ 2429 h 6179"/>
              <a:gd name="connsiteX101" fmla="*/ 4386 w 5754"/>
              <a:gd name="connsiteY101" fmla="*/ 2382 h 6179"/>
              <a:gd name="connsiteX102" fmla="*/ 4504 w 5754"/>
              <a:gd name="connsiteY102" fmla="*/ 2359 h 6179"/>
              <a:gd name="connsiteX103" fmla="*/ 4622 w 5754"/>
              <a:gd name="connsiteY103" fmla="*/ 2335 h 6179"/>
              <a:gd name="connsiteX104" fmla="*/ 4740 w 5754"/>
              <a:gd name="connsiteY104" fmla="*/ 2264 h 6179"/>
              <a:gd name="connsiteX105" fmla="*/ 4858 w 5754"/>
              <a:gd name="connsiteY105" fmla="*/ 2217 h 6179"/>
              <a:gd name="connsiteX106" fmla="*/ 4976 w 5754"/>
              <a:gd name="connsiteY106" fmla="*/ 2170 h 6179"/>
              <a:gd name="connsiteX107" fmla="*/ 5094 w 5754"/>
              <a:gd name="connsiteY107" fmla="*/ 2099 h 6179"/>
              <a:gd name="connsiteX108" fmla="*/ 5212 w 5754"/>
              <a:gd name="connsiteY108" fmla="*/ 2028 h 6179"/>
              <a:gd name="connsiteX109" fmla="*/ 5329 w 5754"/>
              <a:gd name="connsiteY109" fmla="*/ 1910 h 6179"/>
              <a:gd name="connsiteX110" fmla="*/ 5447 w 5754"/>
              <a:gd name="connsiteY110" fmla="*/ 1816 h 6179"/>
              <a:gd name="connsiteX111" fmla="*/ 5565 w 5754"/>
              <a:gd name="connsiteY111" fmla="*/ 1698 h 6179"/>
              <a:gd name="connsiteX112" fmla="*/ 5660 w 5754"/>
              <a:gd name="connsiteY112" fmla="*/ 1580 h 6179"/>
              <a:gd name="connsiteX113" fmla="*/ 5683 w 5754"/>
              <a:gd name="connsiteY113" fmla="*/ 1462 h 6179"/>
              <a:gd name="connsiteX114" fmla="*/ 5730 w 5754"/>
              <a:gd name="connsiteY114" fmla="*/ 1345 h 6179"/>
              <a:gd name="connsiteX115" fmla="*/ 5754 w 5754"/>
              <a:gd name="connsiteY115" fmla="*/ 1227 h 6179"/>
              <a:gd name="connsiteX116" fmla="*/ 5754 w 5754"/>
              <a:gd name="connsiteY116" fmla="*/ 1109 h 6179"/>
              <a:gd name="connsiteX117" fmla="*/ 5754 w 5754"/>
              <a:gd name="connsiteY117" fmla="*/ 991 h 6179"/>
              <a:gd name="connsiteX118" fmla="*/ 5707 w 5754"/>
              <a:gd name="connsiteY118" fmla="*/ 873 h 6179"/>
              <a:gd name="connsiteX119" fmla="*/ 5660 w 5754"/>
              <a:gd name="connsiteY119" fmla="*/ 731 h 6179"/>
              <a:gd name="connsiteX120" fmla="*/ 5636 w 5754"/>
              <a:gd name="connsiteY120" fmla="*/ 590 h 6179"/>
              <a:gd name="connsiteX121" fmla="*/ 5589 w 5754"/>
              <a:gd name="connsiteY121" fmla="*/ 472 h 6179"/>
              <a:gd name="connsiteX122" fmla="*/ 5542 w 5754"/>
              <a:gd name="connsiteY122" fmla="*/ 354 h 6179"/>
              <a:gd name="connsiteX123" fmla="*/ 5447 w 5754"/>
              <a:gd name="connsiteY123" fmla="*/ 236 h 6179"/>
              <a:gd name="connsiteX124" fmla="*/ 5329 w 5754"/>
              <a:gd name="connsiteY124" fmla="*/ 142 h 6179"/>
              <a:gd name="connsiteX125" fmla="*/ 5212 w 5754"/>
              <a:gd name="connsiteY125" fmla="*/ 95 h 6179"/>
              <a:gd name="connsiteX126" fmla="*/ 5094 w 5754"/>
              <a:gd name="connsiteY126" fmla="*/ 71 h 6179"/>
              <a:gd name="connsiteX127" fmla="*/ 4976 w 5754"/>
              <a:gd name="connsiteY127" fmla="*/ 24 h 6179"/>
              <a:gd name="connsiteX128" fmla="*/ 4858 w 5754"/>
              <a:gd name="connsiteY128" fmla="*/ 24 h 6179"/>
              <a:gd name="connsiteX129" fmla="*/ 4740 w 5754"/>
              <a:gd name="connsiteY129" fmla="*/ 24 h 6179"/>
              <a:gd name="connsiteX130" fmla="*/ 4622 w 5754"/>
              <a:gd name="connsiteY130" fmla="*/ 0 h 6179"/>
              <a:gd name="connsiteX131" fmla="*/ 4504 w 5754"/>
              <a:gd name="connsiteY131" fmla="*/ 0 h 6179"/>
              <a:gd name="connsiteX132" fmla="*/ 4386 w 5754"/>
              <a:gd name="connsiteY132" fmla="*/ 0 h 6179"/>
              <a:gd name="connsiteX133" fmla="*/ 4268 w 5754"/>
              <a:gd name="connsiteY133" fmla="*/ 0 h 6179"/>
              <a:gd name="connsiteX134" fmla="*/ 4150 w 5754"/>
              <a:gd name="connsiteY134" fmla="*/ 24 h 6179"/>
              <a:gd name="connsiteX135" fmla="*/ 4033 w 5754"/>
              <a:gd name="connsiteY135" fmla="*/ 24 h 6179"/>
              <a:gd name="connsiteX136" fmla="*/ 3915 w 5754"/>
              <a:gd name="connsiteY136" fmla="*/ 48 h 6179"/>
              <a:gd name="connsiteX137" fmla="*/ 3797 w 5754"/>
              <a:gd name="connsiteY137" fmla="*/ 95 h 6179"/>
              <a:gd name="connsiteX138" fmla="*/ 3679 w 5754"/>
              <a:gd name="connsiteY138" fmla="*/ 166 h 6179"/>
              <a:gd name="connsiteX139" fmla="*/ 3585 w 5754"/>
              <a:gd name="connsiteY139" fmla="*/ 283 h 6179"/>
              <a:gd name="connsiteX140" fmla="*/ 3490 w 5754"/>
              <a:gd name="connsiteY140" fmla="*/ 401 h 6179"/>
              <a:gd name="connsiteX141" fmla="*/ 3372 w 5754"/>
              <a:gd name="connsiteY141" fmla="*/ 496 h 6179"/>
              <a:gd name="connsiteX142" fmla="*/ 3325 w 5754"/>
              <a:gd name="connsiteY142" fmla="*/ 614 h 6179"/>
              <a:gd name="connsiteX143" fmla="*/ 3325 w 5754"/>
              <a:gd name="connsiteY143" fmla="*/ 731 h 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754" h="6179">
                <a:moveTo>
                  <a:pt x="3325" y="731"/>
                </a:moveTo>
                <a:lnTo>
                  <a:pt x="3231" y="849"/>
                </a:lnTo>
                <a:lnTo>
                  <a:pt x="3113" y="967"/>
                </a:lnTo>
                <a:lnTo>
                  <a:pt x="3042" y="1085"/>
                </a:lnTo>
                <a:lnTo>
                  <a:pt x="2924" y="1203"/>
                </a:lnTo>
                <a:lnTo>
                  <a:pt x="2830" y="1321"/>
                </a:lnTo>
                <a:lnTo>
                  <a:pt x="2712" y="1392"/>
                </a:lnTo>
                <a:lnTo>
                  <a:pt x="2594" y="1462"/>
                </a:lnTo>
                <a:lnTo>
                  <a:pt x="2476" y="1510"/>
                </a:lnTo>
                <a:lnTo>
                  <a:pt x="2335" y="1580"/>
                </a:lnTo>
                <a:lnTo>
                  <a:pt x="2217" y="1604"/>
                </a:lnTo>
                <a:lnTo>
                  <a:pt x="2099" y="1628"/>
                </a:lnTo>
                <a:lnTo>
                  <a:pt x="1957" y="1675"/>
                </a:lnTo>
                <a:lnTo>
                  <a:pt x="1840" y="1698"/>
                </a:lnTo>
                <a:lnTo>
                  <a:pt x="1722" y="1745"/>
                </a:lnTo>
                <a:lnTo>
                  <a:pt x="1604" y="1745"/>
                </a:lnTo>
                <a:lnTo>
                  <a:pt x="1486" y="1769"/>
                </a:lnTo>
                <a:lnTo>
                  <a:pt x="1368" y="1793"/>
                </a:lnTo>
                <a:lnTo>
                  <a:pt x="1250" y="1816"/>
                </a:lnTo>
                <a:lnTo>
                  <a:pt x="1132" y="1863"/>
                </a:lnTo>
                <a:lnTo>
                  <a:pt x="1014" y="1887"/>
                </a:lnTo>
                <a:lnTo>
                  <a:pt x="896" y="1934"/>
                </a:lnTo>
                <a:lnTo>
                  <a:pt x="778" y="1981"/>
                </a:lnTo>
                <a:lnTo>
                  <a:pt x="660" y="2028"/>
                </a:lnTo>
                <a:lnTo>
                  <a:pt x="543" y="2099"/>
                </a:lnTo>
                <a:lnTo>
                  <a:pt x="425" y="2193"/>
                </a:lnTo>
                <a:lnTo>
                  <a:pt x="307" y="2311"/>
                </a:lnTo>
                <a:lnTo>
                  <a:pt x="236" y="2429"/>
                </a:lnTo>
                <a:lnTo>
                  <a:pt x="165" y="2547"/>
                </a:lnTo>
                <a:lnTo>
                  <a:pt x="142" y="2689"/>
                </a:lnTo>
                <a:lnTo>
                  <a:pt x="142" y="2807"/>
                </a:lnTo>
                <a:lnTo>
                  <a:pt x="118" y="2948"/>
                </a:lnTo>
                <a:lnTo>
                  <a:pt x="95" y="3066"/>
                </a:lnTo>
                <a:lnTo>
                  <a:pt x="95" y="3207"/>
                </a:lnTo>
                <a:lnTo>
                  <a:pt x="71" y="3349"/>
                </a:lnTo>
                <a:lnTo>
                  <a:pt x="71" y="3467"/>
                </a:lnTo>
                <a:lnTo>
                  <a:pt x="47" y="3585"/>
                </a:lnTo>
                <a:lnTo>
                  <a:pt x="24" y="3703"/>
                </a:lnTo>
                <a:lnTo>
                  <a:pt x="0" y="3821"/>
                </a:lnTo>
                <a:lnTo>
                  <a:pt x="0" y="3938"/>
                </a:lnTo>
                <a:lnTo>
                  <a:pt x="0" y="4056"/>
                </a:lnTo>
                <a:lnTo>
                  <a:pt x="0" y="4174"/>
                </a:lnTo>
                <a:lnTo>
                  <a:pt x="0" y="4292"/>
                </a:lnTo>
                <a:lnTo>
                  <a:pt x="0" y="4410"/>
                </a:lnTo>
                <a:lnTo>
                  <a:pt x="0" y="4528"/>
                </a:lnTo>
                <a:lnTo>
                  <a:pt x="0" y="4646"/>
                </a:lnTo>
                <a:lnTo>
                  <a:pt x="0" y="4764"/>
                </a:lnTo>
                <a:lnTo>
                  <a:pt x="0" y="4882"/>
                </a:lnTo>
                <a:lnTo>
                  <a:pt x="0" y="5000"/>
                </a:lnTo>
                <a:lnTo>
                  <a:pt x="24" y="5117"/>
                </a:lnTo>
                <a:lnTo>
                  <a:pt x="47" y="5235"/>
                </a:lnTo>
                <a:lnTo>
                  <a:pt x="95" y="5377"/>
                </a:lnTo>
                <a:lnTo>
                  <a:pt x="142" y="5495"/>
                </a:lnTo>
                <a:lnTo>
                  <a:pt x="189" y="5613"/>
                </a:lnTo>
                <a:lnTo>
                  <a:pt x="283" y="5731"/>
                </a:lnTo>
                <a:lnTo>
                  <a:pt x="354" y="5848"/>
                </a:lnTo>
                <a:lnTo>
                  <a:pt x="472" y="5966"/>
                </a:lnTo>
                <a:lnTo>
                  <a:pt x="590" y="6084"/>
                </a:lnTo>
                <a:lnTo>
                  <a:pt x="708" y="6155"/>
                </a:lnTo>
                <a:lnTo>
                  <a:pt x="826" y="6179"/>
                </a:lnTo>
                <a:lnTo>
                  <a:pt x="991" y="6179"/>
                </a:lnTo>
                <a:lnTo>
                  <a:pt x="1109" y="6179"/>
                </a:lnTo>
                <a:lnTo>
                  <a:pt x="1226" y="6179"/>
                </a:lnTo>
                <a:lnTo>
                  <a:pt x="1344" y="6155"/>
                </a:lnTo>
                <a:lnTo>
                  <a:pt x="1462" y="6084"/>
                </a:lnTo>
                <a:lnTo>
                  <a:pt x="1580" y="5990"/>
                </a:lnTo>
                <a:lnTo>
                  <a:pt x="1674" y="5872"/>
                </a:lnTo>
                <a:lnTo>
                  <a:pt x="1792" y="5778"/>
                </a:lnTo>
                <a:lnTo>
                  <a:pt x="1887" y="5660"/>
                </a:lnTo>
                <a:lnTo>
                  <a:pt x="2005" y="5518"/>
                </a:lnTo>
                <a:lnTo>
                  <a:pt x="2075" y="5400"/>
                </a:lnTo>
                <a:lnTo>
                  <a:pt x="2123" y="5283"/>
                </a:lnTo>
                <a:lnTo>
                  <a:pt x="2146" y="5141"/>
                </a:lnTo>
                <a:lnTo>
                  <a:pt x="2193" y="5000"/>
                </a:lnTo>
                <a:lnTo>
                  <a:pt x="2240" y="4858"/>
                </a:lnTo>
                <a:lnTo>
                  <a:pt x="2264" y="4740"/>
                </a:lnTo>
                <a:lnTo>
                  <a:pt x="2311" y="4622"/>
                </a:lnTo>
                <a:lnTo>
                  <a:pt x="2335" y="4504"/>
                </a:lnTo>
                <a:lnTo>
                  <a:pt x="2358" y="4386"/>
                </a:lnTo>
                <a:lnTo>
                  <a:pt x="2405" y="4269"/>
                </a:lnTo>
                <a:lnTo>
                  <a:pt x="2453" y="4151"/>
                </a:lnTo>
                <a:lnTo>
                  <a:pt x="2500" y="4033"/>
                </a:lnTo>
                <a:lnTo>
                  <a:pt x="2547" y="3915"/>
                </a:lnTo>
                <a:lnTo>
                  <a:pt x="2594" y="3797"/>
                </a:lnTo>
                <a:lnTo>
                  <a:pt x="2618" y="3655"/>
                </a:lnTo>
                <a:lnTo>
                  <a:pt x="2688" y="3538"/>
                </a:lnTo>
                <a:lnTo>
                  <a:pt x="2736" y="3420"/>
                </a:lnTo>
                <a:lnTo>
                  <a:pt x="2806" y="3302"/>
                </a:lnTo>
                <a:lnTo>
                  <a:pt x="2877" y="3184"/>
                </a:lnTo>
                <a:lnTo>
                  <a:pt x="2948" y="3066"/>
                </a:lnTo>
                <a:lnTo>
                  <a:pt x="3066" y="2972"/>
                </a:lnTo>
                <a:lnTo>
                  <a:pt x="3160" y="2854"/>
                </a:lnTo>
                <a:lnTo>
                  <a:pt x="3278" y="2783"/>
                </a:lnTo>
                <a:lnTo>
                  <a:pt x="3396" y="2736"/>
                </a:lnTo>
                <a:lnTo>
                  <a:pt x="3537" y="2665"/>
                </a:lnTo>
                <a:lnTo>
                  <a:pt x="3655" y="2642"/>
                </a:lnTo>
                <a:lnTo>
                  <a:pt x="3797" y="2594"/>
                </a:lnTo>
                <a:lnTo>
                  <a:pt x="3915" y="2571"/>
                </a:lnTo>
                <a:lnTo>
                  <a:pt x="4033" y="2524"/>
                </a:lnTo>
                <a:lnTo>
                  <a:pt x="4150" y="2476"/>
                </a:lnTo>
                <a:lnTo>
                  <a:pt x="4268" y="2429"/>
                </a:lnTo>
                <a:lnTo>
                  <a:pt x="4386" y="2382"/>
                </a:lnTo>
                <a:lnTo>
                  <a:pt x="4504" y="2359"/>
                </a:lnTo>
                <a:lnTo>
                  <a:pt x="4622" y="2335"/>
                </a:lnTo>
                <a:lnTo>
                  <a:pt x="4740" y="2264"/>
                </a:lnTo>
                <a:lnTo>
                  <a:pt x="4858" y="2217"/>
                </a:lnTo>
                <a:lnTo>
                  <a:pt x="4976" y="2170"/>
                </a:lnTo>
                <a:lnTo>
                  <a:pt x="5094" y="2099"/>
                </a:lnTo>
                <a:lnTo>
                  <a:pt x="5212" y="2028"/>
                </a:lnTo>
                <a:lnTo>
                  <a:pt x="5329" y="1910"/>
                </a:lnTo>
                <a:lnTo>
                  <a:pt x="5447" y="1816"/>
                </a:lnTo>
                <a:lnTo>
                  <a:pt x="5565" y="1698"/>
                </a:lnTo>
                <a:lnTo>
                  <a:pt x="5660" y="1580"/>
                </a:lnTo>
                <a:lnTo>
                  <a:pt x="5683" y="1462"/>
                </a:lnTo>
                <a:lnTo>
                  <a:pt x="5730" y="1345"/>
                </a:lnTo>
                <a:lnTo>
                  <a:pt x="5754" y="1227"/>
                </a:lnTo>
                <a:lnTo>
                  <a:pt x="5754" y="1109"/>
                </a:lnTo>
                <a:lnTo>
                  <a:pt x="5754" y="991"/>
                </a:lnTo>
                <a:lnTo>
                  <a:pt x="5707" y="873"/>
                </a:lnTo>
                <a:lnTo>
                  <a:pt x="5660" y="731"/>
                </a:lnTo>
                <a:lnTo>
                  <a:pt x="5636" y="590"/>
                </a:lnTo>
                <a:lnTo>
                  <a:pt x="5589" y="472"/>
                </a:lnTo>
                <a:lnTo>
                  <a:pt x="5542" y="354"/>
                </a:lnTo>
                <a:lnTo>
                  <a:pt x="5447" y="236"/>
                </a:lnTo>
                <a:lnTo>
                  <a:pt x="5329" y="142"/>
                </a:lnTo>
                <a:lnTo>
                  <a:pt x="5212" y="95"/>
                </a:lnTo>
                <a:lnTo>
                  <a:pt x="5094" y="71"/>
                </a:lnTo>
                <a:lnTo>
                  <a:pt x="4976" y="24"/>
                </a:lnTo>
                <a:lnTo>
                  <a:pt x="4858" y="24"/>
                </a:lnTo>
                <a:lnTo>
                  <a:pt x="4740" y="24"/>
                </a:lnTo>
                <a:lnTo>
                  <a:pt x="4622" y="0"/>
                </a:lnTo>
                <a:lnTo>
                  <a:pt x="4504" y="0"/>
                </a:lnTo>
                <a:lnTo>
                  <a:pt x="4386" y="0"/>
                </a:lnTo>
                <a:lnTo>
                  <a:pt x="4268" y="0"/>
                </a:lnTo>
                <a:lnTo>
                  <a:pt x="4150" y="24"/>
                </a:lnTo>
                <a:lnTo>
                  <a:pt x="4033" y="24"/>
                </a:lnTo>
                <a:lnTo>
                  <a:pt x="3915" y="48"/>
                </a:lnTo>
                <a:lnTo>
                  <a:pt x="3797" y="95"/>
                </a:lnTo>
                <a:lnTo>
                  <a:pt x="3679" y="166"/>
                </a:lnTo>
                <a:lnTo>
                  <a:pt x="3585" y="283"/>
                </a:lnTo>
                <a:lnTo>
                  <a:pt x="3490" y="401"/>
                </a:lnTo>
                <a:lnTo>
                  <a:pt x="3372" y="496"/>
                </a:lnTo>
                <a:lnTo>
                  <a:pt x="3325" y="614"/>
                </a:lnTo>
                <a:lnTo>
                  <a:pt x="3325" y="731"/>
                </a:lnTo>
                <a:close/>
              </a:path>
            </a:pathLst>
          </a:cu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673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Jumlah Layer vs Jumlah Neuron</a:t>
            </a:r>
            <a:endParaRPr lang="en-US" sz="3600"/>
          </a:p>
        </p:txBody>
      </p:sp>
      <p:sp>
        <p:nvSpPr>
          <p:cNvPr id="6" name="Text Box 5"/>
          <p:cNvSpPr txBox="1"/>
          <p:nvPr/>
        </p:nvSpPr>
        <p:spPr>
          <a:xfrm>
            <a:off x="1752600" y="1600200"/>
            <a:ext cx="753745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- Semakin </a:t>
            </a:r>
            <a:r>
              <a:rPr lang="en-US" sz="2400" b="1"/>
              <a:t>banyak jumlah </a:t>
            </a:r>
            <a:r>
              <a:rPr lang="en-US" sz="2400" b="1">
                <a:solidFill>
                  <a:srgbClr val="FF0000"/>
                </a:solidFill>
              </a:rPr>
              <a:t>neuron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/>
              <a:t>pada sebuah layer, akan membuat layer tersebut </a:t>
            </a:r>
            <a:r>
              <a:rPr lang="en-US" sz="2400" b="1">
                <a:solidFill>
                  <a:srgbClr val="FF0000"/>
                </a:solidFill>
              </a:rPr>
              <a:t>memahami </a:t>
            </a:r>
            <a:r>
              <a:rPr lang="en-US" sz="2400"/>
              <a:t>beragam</a:t>
            </a:r>
            <a:r>
              <a:rPr lang="en-US" sz="2400" b="1"/>
              <a:t> </a:t>
            </a:r>
            <a:r>
              <a:rPr lang="en-US" sz="2400" b="1">
                <a:solidFill>
                  <a:srgbClr val="FF0000"/>
                </a:solidFill>
              </a:rPr>
              <a:t>variasi pada fitur data</a:t>
            </a:r>
            <a:r>
              <a:rPr lang="en-US" sz="2400"/>
              <a:t>.</a:t>
            </a:r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- Semakin </a:t>
            </a:r>
            <a:r>
              <a:rPr lang="en-US" sz="2400" b="1"/>
              <a:t>banyak jumlah </a:t>
            </a:r>
            <a:r>
              <a:rPr lang="en-US" sz="2400" b="1">
                <a:solidFill>
                  <a:srgbClr val="FF0000"/>
                </a:solidFill>
              </a:rPr>
              <a:t>layer </a:t>
            </a:r>
            <a:r>
              <a:rPr lang="en-US" sz="2400"/>
              <a:t>pada neural network akan membuat neural network mampu </a:t>
            </a:r>
            <a:r>
              <a:rPr lang="en-US" sz="2400" b="1">
                <a:solidFill>
                  <a:srgbClr val="FF0000"/>
                </a:solidFill>
              </a:rPr>
              <a:t>mengenali fitur lebih dalam</a:t>
            </a:r>
            <a:r>
              <a:rPr lang="en-US" sz="2400"/>
              <a:t>.</a:t>
            </a:r>
            <a:endParaRPr 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385445"/>
            <a:ext cx="11591925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495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Definisi </a:t>
            </a:r>
            <a:r>
              <a:rPr lang="en-US" sz="3600"/>
              <a:t>Neural Network</a:t>
            </a:r>
            <a:endParaRPr lang="en-US" sz="3600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quarter" idx="13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865" y="1012190"/>
            <a:ext cx="10812145" cy="52241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01710" y="6363970"/>
            <a:ext cx="3317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600"/>
              <a:t>credit stanford.edu [</a:t>
            </a:r>
            <a:r>
              <a:rPr lang="en-US" sz="1600">
                <a:hlinkClick r:id="rId2"/>
              </a:rPr>
              <a:t>cs231</a:t>
            </a:r>
            <a:r>
              <a:rPr lang="en-US" sz="1600"/>
              <a:t>]</a:t>
            </a:r>
            <a:endParaRPr lang="en-US" sz="1600"/>
          </a:p>
        </p:txBody>
      </p:sp>
      <p:sp>
        <p:nvSpPr>
          <p:cNvPr id="4" name="Text Box 3"/>
          <p:cNvSpPr txBox="1"/>
          <p:nvPr/>
        </p:nvSpPr>
        <p:spPr>
          <a:xfrm>
            <a:off x="1651000" y="5663565"/>
            <a:ext cx="64077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Menjadikan komputer memiliki </a:t>
            </a:r>
            <a:r>
              <a:rPr lang="en-US" b="1"/>
              <a:t>kemampuan cognitif </a:t>
            </a:r>
            <a:r>
              <a:rPr lang="en-US"/>
              <a:t>seperti otak manusia, memiliki kemampuan </a:t>
            </a:r>
            <a:r>
              <a:rPr lang="en-US" b="1"/>
              <a:t>problem solving </a:t>
            </a:r>
            <a:r>
              <a:rPr lang="en-US"/>
              <a:t>dan dapat melakukan </a:t>
            </a:r>
            <a:r>
              <a:rPr lang="en-US" b="1"/>
              <a:t>proses pembelajaran</a:t>
            </a:r>
            <a:endParaRPr lang="en-US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" y="528320"/>
            <a:ext cx="11820525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795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/>
              <a:t>Complete Neural Network Architecture</a:t>
            </a:r>
            <a:endParaRPr lang="en-US" sz="3600"/>
          </a:p>
        </p:txBody>
      </p:sp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t="3049" b="63075"/>
          <a:stretch>
            <a:fillRect/>
          </a:stretch>
        </p:blipFill>
        <p:spPr>
          <a:xfrm>
            <a:off x="1606550" y="1012190"/>
            <a:ext cx="10018395" cy="577024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532630" y="927100"/>
            <a:ext cx="4850130" cy="890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t="3049" b="63075"/>
          <a:stretch>
            <a:fillRect/>
          </a:stretch>
        </p:blipFill>
        <p:spPr>
          <a:xfrm>
            <a:off x="1606550" y="1012190"/>
            <a:ext cx="10018395" cy="577024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42950" y="367030"/>
            <a:ext cx="10881360" cy="6415405"/>
            <a:chOff x="1170" y="578"/>
            <a:chExt cx="17136" cy="10103"/>
          </a:xfrm>
        </p:grpSpPr>
        <p:sp>
          <p:nvSpPr>
            <p:cNvPr id="9" name="Text Box 8"/>
            <p:cNvSpPr txBox="1"/>
            <p:nvPr/>
          </p:nvSpPr>
          <p:spPr>
            <a:xfrm>
              <a:off x="1170" y="578"/>
              <a:ext cx="1252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600"/>
                <a:t>Complete Neural Network Architecture</a:t>
              </a:r>
              <a:endParaRPr lang="en-US" sz="3600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7138" y="1460"/>
              <a:ext cx="7638" cy="1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Rectangles 1"/>
            <p:cNvSpPr/>
            <p:nvPr/>
          </p:nvSpPr>
          <p:spPr>
            <a:xfrm>
              <a:off x="2565" y="2372"/>
              <a:ext cx="4023" cy="1228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2902" y="4254"/>
              <a:ext cx="4023" cy="179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Rectangles 5"/>
            <p:cNvSpPr/>
            <p:nvPr/>
          </p:nvSpPr>
          <p:spPr>
            <a:xfrm>
              <a:off x="2902" y="6749"/>
              <a:ext cx="4023" cy="3933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5943" y="4745"/>
              <a:ext cx="12363" cy="579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2102" y="1980"/>
              <a:ext cx="6204" cy="541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975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Complete Neural Network Architecture .. (cont.)</a:t>
            </a:r>
            <a:endParaRPr lang="en-US" sz="3600"/>
          </a:p>
        </p:txBody>
      </p:sp>
      <p:pic>
        <p:nvPicPr>
          <p:cNvPr id="3" name="Content Placeholder 2" descr="NeuralNetworkZoo20042019"/>
          <p:cNvPicPr>
            <a:picLocks noChangeAspect="1"/>
          </p:cNvPicPr>
          <p:nvPr>
            <p:ph sz="quarter" idx="13"/>
          </p:nvPr>
        </p:nvPicPr>
        <p:blipFill>
          <a:blip r:embed="rId1"/>
          <a:srcRect l="-710" t="37257" r="710" b="25818"/>
          <a:stretch>
            <a:fillRect/>
          </a:stretch>
        </p:blipFill>
        <p:spPr>
          <a:xfrm>
            <a:off x="1938020" y="998220"/>
            <a:ext cx="9166860" cy="57550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2489835" y="2986405"/>
            <a:ext cx="7574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Bagaimana Neural Network Belajar?</a:t>
            </a:r>
            <a:endParaRPr lang="en-US"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227457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Inisialisasi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44000" y="310769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0" y="3956050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loss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0" y="5775325"/>
            <a:ext cx="22339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weight</a:t>
            </a:r>
            <a:endParaRPr lang="en-US"/>
          </a:p>
        </p:txBody>
      </p: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>
            <a:off x="10260965" y="2727960"/>
            <a:ext cx="0" cy="3797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60965" y="3561080"/>
            <a:ext cx="0" cy="39497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3" idx="0"/>
          </p:cNvCxnSpPr>
          <p:nvPr/>
        </p:nvCxnSpPr>
        <p:spPr>
          <a:xfrm flipH="1">
            <a:off x="10254615" y="4409440"/>
            <a:ext cx="6350" cy="45656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8953500" y="4866005"/>
            <a:ext cx="2602230" cy="453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calculate gradient loss</a:t>
            </a:r>
            <a:endParaRPr lang="en-US"/>
          </a:p>
        </p:txBody>
      </p:sp>
      <p:cxnSp>
        <p:nvCxnSpPr>
          <p:cNvPr id="5" name="Straight Arrow Connector 4"/>
          <p:cNvCxnSpPr>
            <a:stCxn id="3" idx="2"/>
            <a:endCxn id="8" idx="0"/>
          </p:cNvCxnSpPr>
          <p:nvPr/>
        </p:nvCxnSpPr>
        <p:spPr>
          <a:xfrm>
            <a:off x="10254615" y="5319395"/>
            <a:ext cx="6350" cy="45593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2901315" y="2924810"/>
            <a:ext cx="3741420" cy="2530475"/>
            <a:chOff x="7204" y="4813"/>
            <a:chExt cx="10051" cy="7096"/>
          </a:xfrm>
        </p:grpSpPr>
        <p:sp>
          <p:nvSpPr>
            <p:cNvPr id="21" name="Oval 20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7" idx="6"/>
              <a:endCxn id="21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7" idx="6"/>
              <a:endCxn id="22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6"/>
              <a:endCxn id="27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8" idx="6"/>
              <a:endCxn id="27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8" idx="6"/>
              <a:endCxn id="21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5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6"/>
              <a:endCxn id="35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8" idx="6"/>
              <a:endCxn id="22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6"/>
              <a:endCxn id="33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36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6"/>
              <a:endCxn id="32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22" idx="6"/>
              <a:endCxn id="32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6"/>
              <a:endCxn id="32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5" idx="6"/>
              <a:endCxn id="32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  <a:endCxn id="33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7" idx="6"/>
              <a:endCxn id="36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2" idx="6"/>
              <a:endCxn id="33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2" idx="6"/>
              <a:endCxn id="36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5" idx="6"/>
              <a:endCxn id="33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6"/>
              <a:endCxn id="36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32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3" idx="6"/>
              <a:endCxn id="23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6" idx="6"/>
              <a:endCxn id="23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2882900" y="2159000"/>
            <a:ext cx="3383280" cy="12700"/>
          </a:xfrm>
          <a:prstGeom prst="straightConnector1">
            <a:avLst/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3771900" y="180340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882900" y="6358255"/>
            <a:ext cx="3383280" cy="1270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771900" y="5989955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7513320" y="3860165"/>
            <a:ext cx="1135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loss/error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3276600" y="63373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chemeClr val="tx1"/>
                </a:solidFill>
                <a:sym typeface="+mn-ea"/>
              </a:rPr>
              <a:t>(calculate gradient loss)</a:t>
            </a:r>
            <a:endParaRPr lang="en-US" i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17500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Update </a:t>
            </a:r>
            <a:endParaRPr lang="en-US" i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weight</a:t>
            </a:r>
            <a:endParaRPr lang="en-US" i="1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788160" y="1842770"/>
            <a:ext cx="8432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Initial</a:t>
            </a:r>
            <a:endParaRPr lang="en-US" i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weight</a:t>
            </a:r>
            <a:endParaRPr lang="en-US" i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Arc 10"/>
          <p:cNvSpPr/>
          <p:nvPr/>
        </p:nvSpPr>
        <p:spPr>
          <a:xfrm>
            <a:off x="5638800" y="2171700"/>
            <a:ext cx="1780540" cy="4198620"/>
          </a:xfrm>
          <a:prstGeom prst="arc">
            <a:avLst>
              <a:gd name="adj1" fmla="val 16200000"/>
              <a:gd name="adj2" fmla="val 5283904"/>
            </a:avLst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flipH="1" flipV="1">
            <a:off x="588645" y="2172335"/>
            <a:ext cx="1780540" cy="4198620"/>
          </a:xfrm>
          <a:prstGeom prst="arc">
            <a:avLst>
              <a:gd name="adj1" fmla="val 16200000"/>
              <a:gd name="adj2" fmla="val 5283904"/>
            </a:avLst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22275"/>
            <a:ext cx="3345815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Loss Function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91883" y="1568450"/>
            <a:ext cx="5484495" cy="3784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400" b="1">
                <a:sym typeface="+mn-ea"/>
              </a:rPr>
              <a:t>Propabilistic :</a:t>
            </a:r>
            <a:endParaRPr lang="en-US" sz="2400" b="1">
              <a:sym typeface="+mn-ea"/>
            </a:endParaRPr>
          </a:p>
          <a:p>
            <a:pPr lvl="1" algn="l"/>
            <a:r>
              <a:rPr lang="en-US" sz="2400"/>
              <a:t>- Categorical Cross Entropy</a:t>
            </a:r>
            <a:endParaRPr lang="en-US" sz="2400"/>
          </a:p>
          <a:p>
            <a:pPr lvl="1" algn="l"/>
            <a:r>
              <a:rPr lang="en-US" sz="2400"/>
              <a:t>- Binary Cross Entropy</a:t>
            </a:r>
            <a:endParaRPr lang="en-US" sz="2400"/>
          </a:p>
          <a:p>
            <a:pPr lvl="1" algn="l"/>
            <a:r>
              <a:rPr lang="en-US" sz="2400"/>
              <a:t>- dll.</a:t>
            </a:r>
            <a:endParaRPr lang="en-US" sz="2400"/>
          </a:p>
          <a:p>
            <a:pPr algn="l"/>
            <a:endParaRPr lang="en-US" sz="2400"/>
          </a:p>
          <a:p>
            <a:pPr algn="l"/>
            <a:r>
              <a:rPr lang="en-US" sz="2400" b="1"/>
              <a:t>Regression :</a:t>
            </a:r>
            <a:endParaRPr lang="en-US" sz="2400" b="1"/>
          </a:p>
          <a:p>
            <a:pPr lvl="1" algn="l"/>
            <a:r>
              <a:rPr lang="en-US" sz="2400"/>
              <a:t>- Mean Squared Error (MSE)</a:t>
            </a:r>
            <a:endParaRPr lang="en-US" sz="2400"/>
          </a:p>
          <a:p>
            <a:pPr lvl="1" algn="l"/>
            <a:r>
              <a:rPr lang="en-US" sz="2400"/>
              <a:t>- Mean Percentage Error (MAPE)</a:t>
            </a:r>
            <a:endParaRPr lang="en-US" sz="2400"/>
          </a:p>
          <a:p>
            <a:pPr lvl="1" algn="l"/>
            <a:r>
              <a:rPr lang="en-US" sz="2400"/>
              <a:t>- Root Mean Squared Error (RMSE)</a:t>
            </a:r>
            <a:endParaRPr lang="en-US" sz="2400"/>
          </a:p>
          <a:p>
            <a:pPr lvl="1" algn="l"/>
            <a:r>
              <a:rPr lang="en-US" sz="2400"/>
              <a:t>- dll.</a:t>
            </a:r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858000" y="2000250"/>
            <a:ext cx="3371850" cy="914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i="1">
                <a:solidFill>
                  <a:schemeClr val="tx1"/>
                </a:solidFill>
              </a:rPr>
              <a:t>Kasus Klasifikasi</a:t>
            </a:r>
            <a:endParaRPr lang="en-US" sz="2800" i="1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6858000" y="3956050"/>
            <a:ext cx="3371850" cy="9144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i="1">
                <a:solidFill>
                  <a:schemeClr val="tx1"/>
                </a:solidFill>
              </a:rPr>
              <a:t>Kasus Regresi</a:t>
            </a:r>
            <a:endParaRPr lang="en-US" sz="2800" i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88645" y="436245"/>
            <a:ext cx="806005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Learning Algorithm Neural Network</a:t>
            </a:r>
            <a:endParaRPr lang="en-US" sz="4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introduction - Optimizer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896350" y="1802765"/>
            <a:ext cx="316928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ym typeface="+mn-ea"/>
              </a:rPr>
              <a:t>Optimizer :</a:t>
            </a:r>
            <a:endParaRPr lang="en-US" sz="2000">
              <a:sym typeface="+mn-ea"/>
            </a:endParaRPr>
          </a:p>
          <a:p>
            <a:r>
              <a:rPr lang="en-US" sz="2000">
                <a:sym typeface="+mn-ea"/>
              </a:rPr>
              <a:t>algorithm yang mengatur </a:t>
            </a:r>
            <a:r>
              <a:rPr lang="en-US" sz="2000" b="1">
                <a:sym typeface="+mn-ea"/>
              </a:rPr>
              <a:t>bagaimana model diupdate</a:t>
            </a:r>
            <a:r>
              <a:rPr lang="en-US" sz="2000">
                <a:sym typeface="+mn-ea"/>
              </a:rPr>
              <a:t> dengan terlebih dahulu mencari gradient function menggunakan teknik seperti backpropagation.</a:t>
            </a:r>
            <a:endParaRPr lang="en-US" sz="2000">
              <a:sym typeface="+mn-ea"/>
            </a:endParaRPr>
          </a:p>
          <a:p>
            <a:endParaRPr lang="en-US" sz="2000">
              <a:sym typeface="+mn-ea"/>
            </a:endParaRPr>
          </a:p>
          <a:p>
            <a:r>
              <a:rPr lang="en-US" sz="2000">
                <a:sym typeface="+mn-ea"/>
              </a:rPr>
              <a:t>Flow proses disamping, dari satu step ke step lainya hingga didapatkan updated weight disebut optimizer.</a:t>
            </a:r>
            <a:endParaRPr lang="en-US" sz="2000">
              <a:sym typeface="+mn-e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901315" y="2924810"/>
            <a:ext cx="3741420" cy="2530475"/>
            <a:chOff x="7204" y="4813"/>
            <a:chExt cx="10051" cy="7096"/>
          </a:xfrm>
        </p:grpSpPr>
        <p:sp>
          <p:nvSpPr>
            <p:cNvPr id="14" name="Oval 13"/>
            <p:cNvSpPr/>
            <p:nvPr/>
          </p:nvSpPr>
          <p:spPr>
            <a:xfrm>
              <a:off x="10500" y="481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0500" y="6829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6247" y="7837"/>
              <a:ext cx="1008" cy="100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500" y="8845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3847" y="582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3847" y="7837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500" y="10901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3847" y="9893"/>
              <a:ext cx="1008" cy="1008"/>
            </a:xfrm>
            <a:prstGeom prst="ellipse">
              <a:avLst/>
            </a:prstGeom>
            <a:solidFill>
              <a:srgbClr val="66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204" y="6829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204" y="8845"/>
              <a:ext cx="1008" cy="1008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5" idx="6"/>
              <a:endCxn id="14" idx="2"/>
            </p:cNvCxnSpPr>
            <p:nvPr/>
          </p:nvCxnSpPr>
          <p:spPr>
            <a:xfrm flipV="1">
              <a:off x="8212" y="5317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5" idx="6"/>
              <a:endCxn id="20" idx="2"/>
            </p:cNvCxnSpPr>
            <p:nvPr/>
          </p:nvCxnSpPr>
          <p:spPr>
            <a:xfrm>
              <a:off x="8212" y="7333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5" idx="6"/>
              <a:endCxn id="28" idx="2"/>
            </p:cNvCxnSpPr>
            <p:nvPr/>
          </p:nvCxnSpPr>
          <p:spPr>
            <a:xfrm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6" idx="6"/>
              <a:endCxn id="28" idx="2"/>
            </p:cNvCxnSpPr>
            <p:nvPr/>
          </p:nvCxnSpPr>
          <p:spPr>
            <a:xfrm>
              <a:off x="8212" y="9349"/>
              <a:ext cx="22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6" idx="6"/>
              <a:endCxn id="14" idx="2"/>
            </p:cNvCxnSpPr>
            <p:nvPr/>
          </p:nvCxnSpPr>
          <p:spPr>
            <a:xfrm flipV="1">
              <a:off x="8212" y="5317"/>
              <a:ext cx="2288" cy="40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6" idx="6"/>
              <a:endCxn id="63" idx="2"/>
            </p:cNvCxnSpPr>
            <p:nvPr/>
          </p:nvCxnSpPr>
          <p:spPr>
            <a:xfrm>
              <a:off x="8212" y="9349"/>
              <a:ext cx="2288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5" idx="6"/>
              <a:endCxn id="63" idx="2"/>
            </p:cNvCxnSpPr>
            <p:nvPr/>
          </p:nvCxnSpPr>
          <p:spPr>
            <a:xfrm>
              <a:off x="8212" y="7333"/>
              <a:ext cx="2288" cy="407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6" idx="6"/>
              <a:endCxn id="20" idx="2"/>
            </p:cNvCxnSpPr>
            <p:nvPr/>
          </p:nvCxnSpPr>
          <p:spPr>
            <a:xfrm flipV="1">
              <a:off x="8212" y="7333"/>
              <a:ext cx="2288" cy="20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14" idx="6"/>
              <a:endCxn id="34" idx="2"/>
            </p:cNvCxnSpPr>
            <p:nvPr/>
          </p:nvCxnSpPr>
          <p:spPr>
            <a:xfrm>
              <a:off x="11508" y="5317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14" idx="6"/>
              <a:endCxn id="64" idx="2"/>
            </p:cNvCxnSpPr>
            <p:nvPr/>
          </p:nvCxnSpPr>
          <p:spPr>
            <a:xfrm>
              <a:off x="11508" y="5317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14" idx="6"/>
              <a:endCxn id="29" idx="2"/>
            </p:cNvCxnSpPr>
            <p:nvPr/>
          </p:nvCxnSpPr>
          <p:spPr>
            <a:xfrm>
              <a:off x="11508" y="531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20" idx="6"/>
              <a:endCxn id="29" idx="2"/>
            </p:cNvCxnSpPr>
            <p:nvPr/>
          </p:nvCxnSpPr>
          <p:spPr>
            <a:xfrm flipV="1">
              <a:off x="11508" y="6325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28" idx="6"/>
              <a:endCxn id="29" idx="2"/>
            </p:cNvCxnSpPr>
            <p:nvPr/>
          </p:nvCxnSpPr>
          <p:spPr>
            <a:xfrm flipV="1">
              <a:off x="11508" y="6325"/>
              <a:ext cx="2339" cy="302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63" idx="6"/>
              <a:endCxn id="29" idx="2"/>
            </p:cNvCxnSpPr>
            <p:nvPr/>
          </p:nvCxnSpPr>
          <p:spPr>
            <a:xfrm flipV="1">
              <a:off x="11508" y="6325"/>
              <a:ext cx="2339" cy="5080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28" idx="6"/>
              <a:endCxn id="34" idx="2"/>
            </p:cNvCxnSpPr>
            <p:nvPr/>
          </p:nvCxnSpPr>
          <p:spPr>
            <a:xfrm flipV="1">
              <a:off x="11508" y="8341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28" idx="6"/>
              <a:endCxn id="64" idx="2"/>
            </p:cNvCxnSpPr>
            <p:nvPr/>
          </p:nvCxnSpPr>
          <p:spPr>
            <a:xfrm>
              <a:off x="11508" y="9349"/>
              <a:ext cx="2339" cy="104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0" idx="6"/>
              <a:endCxn id="34" idx="2"/>
            </p:cNvCxnSpPr>
            <p:nvPr/>
          </p:nvCxnSpPr>
          <p:spPr>
            <a:xfrm>
              <a:off x="11508" y="7333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20" idx="6"/>
              <a:endCxn id="64" idx="2"/>
            </p:cNvCxnSpPr>
            <p:nvPr/>
          </p:nvCxnSpPr>
          <p:spPr>
            <a:xfrm>
              <a:off x="11508" y="7333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3" idx="6"/>
              <a:endCxn id="34" idx="2"/>
            </p:cNvCxnSpPr>
            <p:nvPr/>
          </p:nvCxnSpPr>
          <p:spPr>
            <a:xfrm flipV="1">
              <a:off x="11508" y="8341"/>
              <a:ext cx="2339" cy="3064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63" idx="6"/>
              <a:endCxn id="64" idx="2"/>
            </p:cNvCxnSpPr>
            <p:nvPr/>
          </p:nvCxnSpPr>
          <p:spPr>
            <a:xfrm flipV="1">
              <a:off x="11508" y="10397"/>
              <a:ext cx="2339" cy="1008"/>
            </a:xfrm>
            <a:prstGeom prst="line">
              <a:avLst/>
            </a:prstGeom>
            <a:solidFill>
              <a:srgbClr val="66CC00"/>
            </a:solidFill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29" idx="6"/>
            </p:cNvCxnSpPr>
            <p:nvPr/>
          </p:nvCxnSpPr>
          <p:spPr>
            <a:xfrm>
              <a:off x="14855" y="6325"/>
              <a:ext cx="1443" cy="200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34" idx="6"/>
              <a:endCxn id="24" idx="2"/>
            </p:cNvCxnSpPr>
            <p:nvPr/>
          </p:nvCxnSpPr>
          <p:spPr>
            <a:xfrm>
              <a:off x="14855" y="8341"/>
              <a:ext cx="13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64" idx="6"/>
              <a:endCxn id="24" idx="2"/>
            </p:cNvCxnSpPr>
            <p:nvPr/>
          </p:nvCxnSpPr>
          <p:spPr>
            <a:xfrm flipV="1">
              <a:off x="14855" y="8341"/>
              <a:ext cx="1392" cy="2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/>
          <p:nvPr/>
        </p:nvCxnSpPr>
        <p:spPr>
          <a:xfrm flipV="1">
            <a:off x="2882900" y="2159000"/>
            <a:ext cx="3383280" cy="12700"/>
          </a:xfrm>
          <a:prstGeom prst="straightConnector1">
            <a:avLst/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Box 91"/>
          <p:cNvSpPr txBox="1"/>
          <p:nvPr/>
        </p:nvSpPr>
        <p:spPr>
          <a:xfrm>
            <a:off x="3771900" y="180340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feedforward</a:t>
            </a:r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2882900" y="6358255"/>
            <a:ext cx="3383280" cy="12700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 Box 93"/>
          <p:cNvSpPr txBox="1"/>
          <p:nvPr/>
        </p:nvSpPr>
        <p:spPr>
          <a:xfrm>
            <a:off x="3771900" y="5989955"/>
            <a:ext cx="1605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feedbackward</a:t>
            </a:r>
            <a:endParaRPr lang="en-US"/>
          </a:p>
        </p:txBody>
      </p:sp>
      <p:sp>
        <p:nvSpPr>
          <p:cNvPr id="95" name="Text Box 94"/>
          <p:cNvSpPr txBox="1"/>
          <p:nvPr/>
        </p:nvSpPr>
        <p:spPr>
          <a:xfrm>
            <a:off x="7513320" y="3860165"/>
            <a:ext cx="1135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sym typeface="+mn-ea"/>
              </a:rPr>
              <a:t>calculate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loss/error</a:t>
            </a:r>
            <a:endParaRPr lang="en-US"/>
          </a:p>
        </p:txBody>
      </p:sp>
      <p:sp>
        <p:nvSpPr>
          <p:cNvPr id="96" name="Text Box 95"/>
          <p:cNvSpPr txBox="1"/>
          <p:nvPr/>
        </p:nvSpPr>
        <p:spPr>
          <a:xfrm>
            <a:off x="3276600" y="6337300"/>
            <a:ext cx="259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rgbClr val="FF0000"/>
                </a:solidFill>
                <a:sym typeface="+mn-ea"/>
              </a:rPr>
              <a:t>(calculate gradient loss)</a:t>
            </a:r>
            <a:endParaRPr lang="en-US" i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Text Box 96"/>
          <p:cNvSpPr txBox="1"/>
          <p:nvPr/>
        </p:nvSpPr>
        <p:spPr>
          <a:xfrm>
            <a:off x="1750060" y="6021070"/>
            <a:ext cx="9194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Update </a:t>
            </a:r>
            <a:endParaRPr lang="en-US" i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weight</a:t>
            </a:r>
            <a:endParaRPr lang="en-US" i="1">
              <a:solidFill>
                <a:schemeClr val="bg1"/>
              </a:solidFill>
              <a:sym typeface="+mn-ea"/>
            </a:endParaRPr>
          </a:p>
        </p:txBody>
      </p:sp>
      <p:sp>
        <p:nvSpPr>
          <p:cNvPr id="98" name="Text Box 97"/>
          <p:cNvSpPr txBox="1"/>
          <p:nvPr/>
        </p:nvSpPr>
        <p:spPr>
          <a:xfrm>
            <a:off x="1788160" y="1842770"/>
            <a:ext cx="843280" cy="6451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 anchor="t">
            <a:spAutoFit/>
          </a:bodyPr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Initial</a:t>
            </a:r>
            <a:endParaRPr lang="en-US" i="1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i="1">
                <a:solidFill>
                  <a:schemeClr val="bg1"/>
                </a:solidFill>
                <a:sym typeface="+mn-ea"/>
              </a:rPr>
              <a:t>weight</a:t>
            </a:r>
            <a:endParaRPr lang="en-US" i="1">
              <a:solidFill>
                <a:schemeClr val="bg1"/>
              </a:solidFill>
              <a:sym typeface="+mn-ea"/>
            </a:endParaRPr>
          </a:p>
        </p:txBody>
      </p:sp>
      <p:sp>
        <p:nvSpPr>
          <p:cNvPr id="99" name="Arc 98"/>
          <p:cNvSpPr/>
          <p:nvPr/>
        </p:nvSpPr>
        <p:spPr>
          <a:xfrm>
            <a:off x="5638800" y="2171700"/>
            <a:ext cx="1780540" cy="4198620"/>
          </a:xfrm>
          <a:prstGeom prst="arc">
            <a:avLst>
              <a:gd name="adj1" fmla="val 16200000"/>
              <a:gd name="adj2" fmla="val 5283904"/>
            </a:avLst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Arc 99"/>
          <p:cNvSpPr/>
          <p:nvPr/>
        </p:nvSpPr>
        <p:spPr>
          <a:xfrm flipH="1" flipV="1">
            <a:off x="588645" y="2172335"/>
            <a:ext cx="1780540" cy="4198620"/>
          </a:xfrm>
          <a:prstGeom prst="arc">
            <a:avLst>
              <a:gd name="adj1" fmla="val 16200000"/>
              <a:gd name="adj2" fmla="val 5283904"/>
            </a:avLst>
          </a:prstGeom>
          <a:ln w="28575"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1" name="Rectangles 100"/>
          <p:cNvSpPr/>
          <p:nvPr/>
        </p:nvSpPr>
        <p:spPr>
          <a:xfrm>
            <a:off x="266700" y="1485900"/>
            <a:ext cx="8401050" cy="52959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021715" y="970280"/>
            <a:ext cx="5179060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Jenis-Jenis Optimizer 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72528" y="1816100"/>
            <a:ext cx="1774825" cy="1938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2400"/>
              <a:t>- SGD</a:t>
            </a:r>
            <a:endParaRPr lang="en-US" sz="2400"/>
          </a:p>
          <a:p>
            <a:pPr algn="l"/>
            <a:r>
              <a:rPr lang="en-US" sz="2400"/>
              <a:t>- RMS Prop</a:t>
            </a:r>
            <a:endParaRPr lang="en-US" sz="2400"/>
          </a:p>
          <a:p>
            <a:pPr algn="l"/>
            <a:r>
              <a:rPr lang="en-US" sz="2400"/>
              <a:t>- Adagrad</a:t>
            </a:r>
            <a:endParaRPr lang="en-US" sz="2400"/>
          </a:p>
          <a:p>
            <a:pPr algn="l"/>
            <a:r>
              <a:rPr lang="en-US" sz="2400"/>
              <a:t>- Adam</a:t>
            </a:r>
            <a:endParaRPr lang="en-US" sz="2400"/>
          </a:p>
          <a:p>
            <a:pPr algn="l"/>
            <a:r>
              <a:rPr lang="en-US" sz="2400"/>
              <a:t>- dll.</a:t>
            </a:r>
            <a:endParaRPr lang="en-US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:\Users\yunus\Desktop\Picture1.pngPictur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4490" y="2363153"/>
            <a:ext cx="5754370" cy="44888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74675" y="733425"/>
            <a:ext cx="8590915" cy="163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Optimizer vs Fungsi Loss </a:t>
            </a:r>
            <a:endParaRPr lang="en-US" sz="4000">
              <a:solidFill>
                <a:schemeClr val="tx1"/>
              </a:solidFill>
            </a:endParaRPr>
          </a:p>
          <a:p>
            <a:endParaRPr lang="en-US" sz="2000" b="1">
              <a:solidFill>
                <a:schemeClr val="tx1"/>
              </a:solidFill>
            </a:endParaRPr>
          </a:p>
          <a:p>
            <a:r>
              <a:rPr lang="en-US" sz="2000" b="1">
                <a:solidFill>
                  <a:schemeClr val="tx1"/>
                </a:solidFill>
              </a:rPr>
              <a:t>Optimizer </a:t>
            </a:r>
            <a:r>
              <a:rPr lang="en-US" sz="2000">
                <a:solidFill>
                  <a:schemeClr val="tx1"/>
                </a:solidFill>
              </a:rPr>
              <a:t>akan berusaha mencari nilai minimum</a:t>
            </a:r>
            <a:r>
              <a:rPr lang="en-US" sz="2000" b="1">
                <a:solidFill>
                  <a:schemeClr val="tx1"/>
                </a:solidFill>
              </a:rPr>
              <a:t> fungsi loss</a:t>
            </a:r>
            <a:r>
              <a:rPr lang="en-US" sz="2000">
                <a:solidFill>
                  <a:schemeClr val="tx1"/>
                </a:solidFill>
              </a:rPr>
              <a:t> (error) sehingga didapatkan </a:t>
            </a:r>
            <a:r>
              <a:rPr lang="en-US" sz="2000" b="1">
                <a:solidFill>
                  <a:schemeClr val="tx1"/>
                </a:solidFill>
              </a:rPr>
              <a:t>weight </a:t>
            </a:r>
            <a:r>
              <a:rPr lang="en-US" sz="2000">
                <a:solidFill>
                  <a:schemeClr val="tx1"/>
                </a:solidFill>
              </a:rPr>
              <a:t>yang optimal.</a:t>
            </a:r>
            <a:endParaRPr 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>
                <a:solidFill>
                  <a:srgbClr val="FF0000"/>
                </a:solidFill>
              </a:rPr>
              <a:t>- Fleksibel, dapat mengatasi permsalahan </a:t>
            </a:r>
            <a:r>
              <a:rPr lang="en-US" b="1">
                <a:solidFill>
                  <a:srgbClr val="FF0000"/>
                </a:solidFill>
              </a:rPr>
              <a:t>regresi &amp; klasifikasi</a:t>
            </a:r>
            <a:r>
              <a:rPr lang="en-US">
                <a:solidFill>
                  <a:srgbClr val="FF0000"/>
                </a:solidFill>
              </a:rPr>
              <a:t>,</a:t>
            </a:r>
            <a:endParaRPr lang="en-US"/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Dataset apapun yang dapat direpresentasikan secara numerik 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non-linear 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Content Placeholder 8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2784475" y="3005138"/>
            <a:ext cx="5520690" cy="28340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:\Users\yunus\Documents\GitHub\Open-BOML\1_Basic_ML\Pertemuan_3_Neural_Network_Keras\resource\saddle.gifsaddl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40038" y="1412875"/>
            <a:ext cx="6845935" cy="51346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88645" y="422275"/>
            <a:ext cx="11277600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non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Kemampuan Optimizer menemukan local minima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703195" y="37033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Error</a:t>
            </a:r>
            <a:endParaRPr lang="en-US" i="1"/>
          </a:p>
        </p:txBody>
      </p:sp>
      <p:sp>
        <p:nvSpPr>
          <p:cNvPr id="5" name="Text Box 4"/>
          <p:cNvSpPr txBox="1"/>
          <p:nvPr/>
        </p:nvSpPr>
        <p:spPr>
          <a:xfrm>
            <a:off x="3884295" y="5876925"/>
            <a:ext cx="84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weight</a:t>
            </a:r>
            <a:endParaRPr lang="en-US" i="1"/>
          </a:p>
        </p:txBody>
      </p:sp>
      <p:sp>
        <p:nvSpPr>
          <p:cNvPr id="6" name="Text Box 5"/>
          <p:cNvSpPr txBox="1"/>
          <p:nvPr/>
        </p:nvSpPr>
        <p:spPr>
          <a:xfrm>
            <a:off x="7950835" y="5876925"/>
            <a:ext cx="84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weight</a:t>
            </a:r>
            <a:endParaRPr lang="en-US"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88645" y="422275"/>
            <a:ext cx="9845040" cy="366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F2F2F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sz="4000">
                <a:solidFill>
                  <a:schemeClr val="tx1"/>
                </a:solidFill>
              </a:rPr>
              <a:t>Summary</a:t>
            </a:r>
            <a:endParaRPr lang="en-US" sz="4000">
              <a:solidFill>
                <a:schemeClr val="tx1"/>
              </a:solidFill>
            </a:endParaRP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- Neural Network terdiri dari 1 atau lebih </a:t>
            </a:r>
            <a:r>
              <a:rPr lang="en-US" sz="2400" b="1">
                <a:solidFill>
                  <a:schemeClr val="tx1"/>
                </a:solidFill>
              </a:rPr>
              <a:t>Hidden Layer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- Tiap layer bisa memiliki banyak </a:t>
            </a:r>
            <a:r>
              <a:rPr lang="en-US" sz="2400" b="1">
                <a:solidFill>
                  <a:schemeClr val="tx1"/>
                </a:solidFill>
              </a:rPr>
              <a:t>Neuron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- Neural Network menggunakan </a:t>
            </a:r>
            <a:r>
              <a:rPr lang="en-US" sz="2400" b="1">
                <a:solidFill>
                  <a:schemeClr val="tx1"/>
                </a:solidFill>
              </a:rPr>
              <a:t>Loss Fucntion </a:t>
            </a:r>
            <a:r>
              <a:rPr lang="en-US" sz="2400">
                <a:solidFill>
                  <a:schemeClr val="tx1"/>
                </a:solidFill>
              </a:rPr>
              <a:t>untuk menggevaluasi hasil pembelajaran.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- Proses pembelajaran pada Neural Network diatur oleh </a:t>
            </a:r>
            <a:r>
              <a:rPr lang="en-US" sz="2400" b="1">
                <a:solidFill>
                  <a:schemeClr val="tx1"/>
                </a:solidFill>
              </a:rPr>
              <a:t>Optimizer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- Optimizer akan mencari nilai Loss sekecil mungkin dengan cara mengatur </a:t>
            </a:r>
            <a:r>
              <a:rPr lang="en-US" sz="2400" b="1">
                <a:solidFill>
                  <a:schemeClr val="tx1"/>
                </a:solidFill>
              </a:rPr>
              <a:t>weight</a:t>
            </a:r>
            <a:r>
              <a:rPr lang="en-US" sz="2400">
                <a:solidFill>
                  <a:schemeClr val="tx1"/>
                </a:solidFill>
              </a:rPr>
              <a:t> yang optimal.</a:t>
            </a: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182995" y="2687320"/>
            <a:ext cx="5662295" cy="181483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400" b="1" smtClean="0">
                <a:solidFill>
                  <a:schemeClr val="bg1"/>
                </a:solidFill>
              </a:rPr>
              <a:t>Convolution</a:t>
            </a:r>
            <a:endParaRPr lang="en-US" altLang="zh-CN" sz="4400" b="1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4400" b="1" smtClean="0">
                <a:solidFill>
                  <a:schemeClr val="bg1"/>
                </a:solidFill>
              </a:rPr>
              <a:t>Neural Network</a:t>
            </a:r>
            <a:endParaRPr lang="en-US" altLang="zh-CN" sz="4400" b="1" smtClean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76975" y="4794250"/>
            <a:ext cx="3288030" cy="1344295"/>
            <a:chOff x="9885" y="7550"/>
            <a:chExt cx="5178" cy="2117"/>
          </a:xfrm>
        </p:grpSpPr>
        <p:sp>
          <p:nvSpPr>
            <p:cNvPr id="8" name="文本占位符 3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10512" y="8178"/>
              <a:ext cx="4536" cy="760"/>
            </a:xfrm>
            <a:prstGeom prst="rect">
              <a:avLst/>
            </a:prstGeom>
          </p:spPr>
          <p:txBody>
            <a:bodyPr vert="horz" lIns="90000" tIns="46800" rIns="90000" bIns="46800" rtlCol="0">
              <a:normAutofit/>
            </a:bodyPr>
            <a:lstStyle>
              <a:lvl1pPr mar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000" u="none" strike="noStrike" kern="1200" cap="none" spc="150" normalizeH="0" baseline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smtClean="0"/>
                <a:t>@yunusmuhammad007</a:t>
              </a:r>
              <a:endParaRPr lang="en-US" altLang="zh-CN" sz="1600" smtClean="0"/>
            </a:p>
          </p:txBody>
        </p:sp>
        <p:pic>
          <p:nvPicPr>
            <p:cNvPr id="9" name="Picture 8" descr="github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6" y="8966"/>
              <a:ext cx="576" cy="576"/>
            </a:xfrm>
            <a:prstGeom prst="rect">
              <a:avLst/>
            </a:prstGeom>
          </p:spPr>
        </p:pic>
        <p:pic>
          <p:nvPicPr>
            <p:cNvPr id="10" name="Picture 9" descr="medium-512"/>
            <p:cNvPicPr>
              <a:picLocks noChangeAspect="1"/>
            </p:cNvPicPr>
            <p:nvPr/>
          </p:nvPicPr>
          <p:blipFill>
            <a:blip r:embed="rId4">
              <a:lum bright="100000"/>
            </a:blip>
            <a:stretch>
              <a:fillRect/>
            </a:stretch>
          </p:blipFill>
          <p:spPr>
            <a:xfrm>
              <a:off x="9907" y="8256"/>
              <a:ext cx="576" cy="576"/>
            </a:xfrm>
            <a:prstGeom prst="rect">
              <a:avLst/>
            </a:prstGeom>
          </p:spPr>
        </p:pic>
        <p:sp>
          <p:nvSpPr>
            <p:cNvPr id="11" name="文本占位符 3"/>
            <p:cNvSpPr>
              <a:spLocks noGrp="1"/>
            </p:cNvSpPr>
            <p:nvPr>
              <p:custDataLst>
                <p:tags r:id="rId5"/>
              </p:custDataLst>
            </p:nvPr>
          </p:nvSpPr>
          <p:spPr>
            <a:xfrm>
              <a:off x="10527" y="8907"/>
              <a:ext cx="4536" cy="760"/>
            </a:xfrm>
            <a:prstGeom prst="rect">
              <a:avLst/>
            </a:prstGeom>
          </p:spPr>
          <p:txBody>
            <a:bodyPr vert="horz" lIns="90000" tIns="46800" rIns="90000" bIns="46800" rtlCol="0">
              <a:normAutofit/>
            </a:bodyPr>
            <a:lstStyle>
              <a:lvl1pPr mar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000" u="none" strike="noStrike" kern="1200" cap="none" spc="150" normalizeH="0" baseline="0">
                  <a:solidFill>
                    <a:schemeClr val="bg1"/>
                  </a:solidFill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600" u="none" strike="noStrike" kern="1200" cap="none" spc="150" normalizeH="0" baseline="0">
                  <a:solidFill>
                    <a:schemeClr val="tx1"/>
                  </a:solidFill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smtClean="0"/>
                <a:t>Muhammad-Yunus</a:t>
              </a:r>
              <a:endParaRPr lang="en-US" altLang="zh-CN" sz="1600" smtClean="0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10527" y="7550"/>
              <a:ext cx="3281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mtClean="0">
                  <a:solidFill>
                    <a:schemeClr val="bg1"/>
                  </a:solidFill>
                  <a:sym typeface="+mn-ea"/>
                </a:rPr>
                <a:t>Muhammad Yunus</a:t>
              </a:r>
              <a:endParaRPr lang="en-US" altLang="zh-CN" smtClean="0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14" name="Picture 13" descr="C:\Users\yunus\Desktop\avatar.pngavatar"/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rcRect/>
            <a:stretch>
              <a:fillRect/>
            </a:stretch>
          </p:blipFill>
          <p:spPr>
            <a:xfrm>
              <a:off x="9885" y="7554"/>
              <a:ext cx="576" cy="576"/>
            </a:xfrm>
            <a:prstGeom prst="rect">
              <a:avLst/>
            </a:prstGeom>
          </p:spPr>
        </p:pic>
      </p:grpSp>
      <p:pic>
        <p:nvPicPr>
          <p:cNvPr id="2" name="Picture 1" descr="1_3RSZsSwN7lYBs6FEwBr6y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05" y="351155"/>
            <a:ext cx="6703060" cy="25469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92505" y="1028700"/>
            <a:ext cx="10160635" cy="3230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 b="1">
                <a:latin typeface="Calibri" panose="020F0502020204030204" charset="0"/>
                <a:cs typeface="Calibri" panose="020F0502020204030204" charset="0"/>
              </a:rPr>
              <a:t>Convolutional Neural Network (CNN) </a:t>
            </a:r>
            <a:endParaRPr lang="en-US" sz="3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Tergolong kedalam </a:t>
            </a:r>
            <a:r>
              <a:rPr lang="en-US" sz="2400" b="1">
                <a:latin typeface="Calibri" panose="020F0502020204030204" charset="0"/>
                <a:cs typeface="Calibri" panose="020F0502020204030204" charset="0"/>
              </a:rPr>
              <a:t>deep feed-forward artificial neural network</a:t>
            </a: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. 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CNN terinspirasi dari proses biologis dimana pola konektivitas antar neuron menyerupai visual cortex pada binatang. 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charset="0"/>
                <a:cs typeface="Calibri" panose="020F0502020204030204" charset="0"/>
              </a:rPr>
              <a:t>Oleh karena itu, CNN banyak diterapkan pada analisis citra.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_3RSZsSwN7lYBs6FEwBr6y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225" y="920750"/>
            <a:ext cx="9817100" cy="37306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40765" y="447040"/>
            <a:ext cx="30251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latin typeface="Calibri" panose="020F0502020204030204" charset="0"/>
                <a:cs typeface="Calibri" panose="020F0502020204030204" charset="0"/>
                <a:sym typeface="+mn-ea"/>
              </a:rPr>
              <a:t>Arsitektur CNN</a:t>
            </a:r>
            <a:endParaRPr lang="en-US" sz="3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46225" y="4815840"/>
            <a:ext cx="692658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/>
              <a:t>Arsitektur CNN sama seperti Neural Network sederhana, </a:t>
            </a:r>
            <a:endParaRPr lang="en-US" sz="2000"/>
          </a:p>
          <a:p>
            <a:r>
              <a:rPr lang="en-US" sz="2000"/>
              <a:t>terdiri atas :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satu layer input (</a:t>
            </a:r>
            <a:r>
              <a:rPr lang="en-US" sz="2000" b="1"/>
              <a:t>input layer</a:t>
            </a:r>
            <a:r>
              <a:rPr lang="en-US" sz="2000"/>
              <a:t>),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satu layer output (</a:t>
            </a:r>
            <a:r>
              <a:rPr lang="en-US" sz="2000" b="1"/>
              <a:t>output layer</a:t>
            </a:r>
            <a:r>
              <a:rPr lang="en-US" sz="2000"/>
              <a:t>) dan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beberapa hidden layer (</a:t>
            </a:r>
            <a:r>
              <a:rPr lang="en-US" sz="2000" b="1"/>
              <a:t>hidden layer</a:t>
            </a:r>
            <a:r>
              <a:rPr lang="en-US" sz="2000"/>
              <a:t>).</a:t>
            </a:r>
            <a:endParaRPr lang="en-US"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_3RSZsSwN7lYBs6FEwBr6y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225" y="920750"/>
            <a:ext cx="9817100" cy="37306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40765" y="447040"/>
            <a:ext cx="30251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 b="1">
                <a:latin typeface="Calibri" panose="020F0502020204030204" charset="0"/>
                <a:cs typeface="Calibri" panose="020F0502020204030204" charset="0"/>
                <a:sym typeface="+mn-ea"/>
              </a:rPr>
              <a:t>Arsitektur CNN</a:t>
            </a:r>
            <a:endParaRPr lang="en-US" sz="3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46225" y="4516755"/>
            <a:ext cx="78549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ym typeface="+mn-ea"/>
              </a:rPr>
              <a:t>Pada bagian hidden layer CNN pada umunya berisi :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Convolutional layer</a:t>
            </a:r>
            <a:r>
              <a:rPr lang="en-US" sz="2000">
                <a:sym typeface="+mn-ea"/>
              </a:rPr>
              <a:t>,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Pooling layer</a:t>
            </a:r>
            <a:r>
              <a:rPr lang="en-US" sz="2000">
                <a:sym typeface="+mn-ea"/>
              </a:rPr>
              <a:t>,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Normalization layer</a:t>
            </a:r>
            <a:r>
              <a:rPr lang="en-US" sz="2000">
                <a:sym typeface="+mn-ea"/>
              </a:rPr>
              <a:t>,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Activation layer </a:t>
            </a:r>
            <a:r>
              <a:rPr lang="en-US" sz="2000">
                <a:sym typeface="+mn-ea"/>
              </a:rPr>
              <a:t>(umumnya </a:t>
            </a:r>
            <a:r>
              <a:rPr lang="en-US" sz="2000" b="1">
                <a:sym typeface="+mn-ea"/>
              </a:rPr>
              <a:t>ReLU</a:t>
            </a:r>
            <a:r>
              <a:rPr lang="en-US" sz="2000">
                <a:sym typeface="+mn-ea"/>
              </a:rPr>
              <a:t>)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Fully connected </a:t>
            </a:r>
            <a:r>
              <a:rPr lang="en-US" sz="2000">
                <a:sym typeface="+mn-ea"/>
              </a:rPr>
              <a:t>layer (</a:t>
            </a:r>
            <a:r>
              <a:rPr lang="en-US" sz="2000" b="1">
                <a:sym typeface="+mn-ea"/>
              </a:rPr>
              <a:t>Dense</a:t>
            </a:r>
            <a:r>
              <a:rPr lang="en-US" sz="2000">
                <a:sym typeface="+mn-ea"/>
              </a:rPr>
              <a:t>) dan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ym typeface="+mn-ea"/>
              </a:rPr>
              <a:t>Loss layer</a:t>
            </a:r>
            <a:r>
              <a:rPr lang="en-US" sz="2000">
                <a:sym typeface="+mn-ea"/>
              </a:rPr>
              <a:t>.</a:t>
            </a:r>
            <a:endParaRPr lang="en-US"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654300" y="1979295"/>
            <a:ext cx="62826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57885" y="590550"/>
            <a:ext cx="10730230" cy="1876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Input layer</a:t>
            </a:r>
            <a:r>
              <a:rPr lang="en-US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  <a:p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Pada CNN berupa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tensor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 yang memiliki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 lebar, tinggi dan kedalaman,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Hal inilah yang membuat CNN dapat digunakan untuk analisis citra,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Citra digital memiliki lebar dan tinggi serta memiliki kedalaman dalam bentuk saluran warna RGB.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1_h1ymqblIpie7VE4DixE4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0" y="3382645"/>
            <a:ext cx="666750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547620" y="3155950"/>
            <a:ext cx="7005320" cy="3578225"/>
            <a:chOff x="4553" y="5918"/>
            <a:chExt cx="9030" cy="4433"/>
          </a:xfrm>
        </p:grpSpPr>
        <p:pic>
          <p:nvPicPr>
            <p:cNvPr id="3" name="Picture 2" descr="1_4urhxejLy6xVdAV6VxniZg"/>
            <p:cNvPicPr>
              <a:picLocks noChangeAspect="1"/>
            </p:cNvPicPr>
            <p:nvPr/>
          </p:nvPicPr>
          <p:blipFill>
            <a:blip r:embed="rId1"/>
            <a:srcRect l="2189" t="15154" r="431" b="2452"/>
            <a:stretch>
              <a:fillRect/>
            </a:stretch>
          </p:blipFill>
          <p:spPr>
            <a:xfrm>
              <a:off x="4553" y="6083"/>
              <a:ext cx="9031" cy="4268"/>
            </a:xfrm>
            <a:prstGeom prst="rect">
              <a:avLst/>
            </a:prstGeom>
          </p:spPr>
        </p:pic>
        <p:sp>
          <p:nvSpPr>
            <p:cNvPr id="4" name="Rectangles 3"/>
            <p:cNvSpPr/>
            <p:nvPr/>
          </p:nvSpPr>
          <p:spPr>
            <a:xfrm>
              <a:off x="10472" y="5918"/>
              <a:ext cx="2688" cy="1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11969" y="9243"/>
              <a:ext cx="1463" cy="1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693420" y="617220"/>
            <a:ext cx="10280650" cy="2768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Convolutional Layer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50000"/>
              </a:lnSpc>
            </a:pP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Merupakan lapisan dimana input layer akan diabstraksi menjadi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Feature Map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Feature Map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juga berbentuk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tensor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yang memiliki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lebar x tinggi x banyaknya channel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Feature Map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terdiri dari :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Convolutional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kernel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/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filter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yang memiliki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 lebar dan tinggi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Kernel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/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filter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pada Convolutional layer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bisa lebih dari satu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Nilai pada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Kernel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/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filter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akan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di-update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selama proses learning.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547620" y="3155950"/>
            <a:ext cx="7005320" cy="3578225"/>
            <a:chOff x="4553" y="5918"/>
            <a:chExt cx="9030" cy="4433"/>
          </a:xfrm>
        </p:grpSpPr>
        <p:pic>
          <p:nvPicPr>
            <p:cNvPr id="4" name="Picture 3" descr="1_4urhxejLy6xVdAV6VxniZg"/>
            <p:cNvPicPr>
              <a:picLocks noChangeAspect="1"/>
            </p:cNvPicPr>
            <p:nvPr/>
          </p:nvPicPr>
          <p:blipFill>
            <a:blip r:embed="rId1"/>
            <a:srcRect l="2189" t="15154" r="431" b="2452"/>
            <a:stretch>
              <a:fillRect/>
            </a:stretch>
          </p:blipFill>
          <p:spPr>
            <a:xfrm>
              <a:off x="4553" y="6083"/>
              <a:ext cx="9031" cy="4268"/>
            </a:xfrm>
            <a:prstGeom prst="rect">
              <a:avLst/>
            </a:prstGeom>
          </p:spPr>
        </p:pic>
        <p:sp>
          <p:nvSpPr>
            <p:cNvPr id="5" name="Rectangles 4"/>
            <p:cNvSpPr/>
            <p:nvPr/>
          </p:nvSpPr>
          <p:spPr>
            <a:xfrm>
              <a:off x="10472" y="5918"/>
              <a:ext cx="2688" cy="1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1969" y="9243"/>
              <a:ext cx="1463" cy="1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693420" y="617220"/>
            <a:ext cx="11238865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Convolutional Layer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50000"/>
              </a:lnSpc>
            </a:pP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Setiap bagian pada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 input layer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akan dilakukan operasi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dot product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terhadap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kernel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Bagian pada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input layer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tersebut dinamakan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bidang reseptif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(</a:t>
            </a:r>
            <a:r>
              <a:rPr lang="en-US" sz="2000" i="1">
                <a:latin typeface="Calibri" panose="020F0502020204030204" charset="0"/>
                <a:cs typeface="Calibri" panose="020F0502020204030204" charset="0"/>
              </a:rPr>
              <a:t>receptive field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) yang memiliki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size (lebar x tinggi)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yang sama dengan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kernel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Seluruh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bidang reseptive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pada input layer akan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digeser (convolving)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dari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 kiri-atas sampai ke-kanan-bawah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 sehingga dihasilkan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feature map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berukuran 2 dimensi.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93420" y="617220"/>
            <a:ext cx="10280650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Convolutional Layer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50000"/>
              </a:lnSpc>
            </a:pP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Dibawah ini contoh I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nput Layer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yang memiliki dimensi 7x7,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Pada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Convolutional Layer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terdapat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buah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filter/kernel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dengan ukuran 3x3,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Sehingga dihasilkan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Feature Map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dengan dimensi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4x (7x7)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 descr="1_j6exiQJ9u3eUIidJuJMI3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640" y="3017520"/>
            <a:ext cx="7784465" cy="2813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rgbClr val="FF0000"/>
                </a:solidFill>
              </a:rPr>
              <a:t>- Dataset apapun yang dapat direpresentasikan secara </a:t>
            </a:r>
            <a:r>
              <a:rPr lang="en-US" b="1">
                <a:solidFill>
                  <a:srgbClr val="FF0000"/>
                </a:solidFill>
              </a:rPr>
              <a:t>numerik </a:t>
            </a:r>
            <a:r>
              <a:rPr lang="en-US">
                <a:solidFill>
                  <a:srgbClr val="FF0000"/>
                </a:solidFill>
              </a:rPr>
              <a:t>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non-linear 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Content Placeholder 2" descr="1_zY1qFB9aFfZz66YxxoI2aw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906510" y="3780790"/>
            <a:ext cx="2465705" cy="24618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08735" y="3211830"/>
            <a:ext cx="5912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Image Dataset :</a:t>
            </a:r>
            <a:endParaRPr lang="en-US"/>
          </a:p>
          <a:p>
            <a:r>
              <a:rPr lang="en-US"/>
              <a:t>- Merupakan matrix 3D (height, width, depth) -&gt; Tensor </a:t>
            </a:r>
            <a:endParaRPr lang="en-US"/>
          </a:p>
        </p:txBody>
      </p:sp>
      <p:pic>
        <p:nvPicPr>
          <p:cNvPr id="8" name="Content Placeholder 7" descr="1_h1ymqblIpie7VE4DixE4Ow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8735" y="4038600"/>
            <a:ext cx="5988685" cy="220408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753350" y="476885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97560" y="423545"/>
            <a:ext cx="60471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Convolutional Layer </a:t>
            </a:r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 Illustration</a:t>
            </a:r>
            <a:endParaRPr lang="en-US" sz="36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3" name="Picture 2" descr="convSob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8535" y="116840"/>
            <a:ext cx="6612255" cy="66243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568575" y="5777230"/>
            <a:ext cx="123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Input Data</a:t>
            </a:r>
            <a:endParaRPr lang="en-US" i="1"/>
          </a:p>
        </p:txBody>
      </p:sp>
      <p:sp>
        <p:nvSpPr>
          <p:cNvPr id="5" name="Text Box 4"/>
          <p:cNvSpPr txBox="1"/>
          <p:nvPr/>
        </p:nvSpPr>
        <p:spPr>
          <a:xfrm>
            <a:off x="4939030" y="5777230"/>
            <a:ext cx="84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Kernel</a:t>
            </a:r>
            <a:endParaRPr lang="en-US" i="1"/>
          </a:p>
        </p:txBody>
      </p:sp>
      <p:sp>
        <p:nvSpPr>
          <p:cNvPr id="6" name="Text Box 5"/>
          <p:cNvSpPr txBox="1"/>
          <p:nvPr/>
        </p:nvSpPr>
        <p:spPr>
          <a:xfrm>
            <a:off x="6915785" y="5777230"/>
            <a:ext cx="1478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Feature Map</a:t>
            </a:r>
            <a:endParaRPr lang="en-US"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93420" y="617220"/>
            <a:ext cx="11104245" cy="3353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Pooling Layer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Pooling layer digunakan untuk proses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reduksi sample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(down-sampling).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Keuntungan menggunakan pooling layer, kita dapat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merepresentasikan data menjadi lebih kecil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mudah dikelola dan mudah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mengontrol over-fitting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Varian Pooling Layer :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Max Pooling</a:t>
            </a:r>
            <a:endParaRPr lang="en-US" sz="2000" b="1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Average Pooling</a:t>
            </a:r>
            <a:endParaRPr lang="en-US" sz="2000" b="1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dll.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1_S86gKd43MIYquHIeR9m8J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5125" y="3040380"/>
            <a:ext cx="542925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93420" y="617220"/>
            <a:ext cx="11104245" cy="3353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</a:rPr>
              <a:t>Pooling Layer</a:t>
            </a:r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endParaRPr lang="en-US" sz="36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Pooling layer digunakan untuk proses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reduksi sample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 (down-sampling). 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Keuntungan menggunakan pooling layer, kita dapat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merepresentasikan data menjadi lebih kecil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,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mudah dikelola dan mudah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mengontrol over-fitting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Varian Pooling Layer :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Max Pooling</a:t>
            </a:r>
            <a:endParaRPr lang="en-US" sz="2000" b="1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Calibri" panose="020F0502020204030204" charset="0"/>
                <a:cs typeface="Calibri" panose="020F0502020204030204" charset="0"/>
              </a:rPr>
              <a:t>Average Pooling</a:t>
            </a:r>
            <a:endParaRPr lang="en-US" sz="2000" b="1">
              <a:latin typeface="Calibri" panose="020F0502020204030204" charset="0"/>
              <a:cs typeface="Calibri" panose="020F0502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dll.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1_S86gKd43MIYquHIeR9m8J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5125" y="3040380"/>
            <a:ext cx="542925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97560" y="423545"/>
            <a:ext cx="474916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Pooling Layer Illustration</a:t>
            </a:r>
            <a:endParaRPr lang="en-US" sz="36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3" name="Picture 2" descr="C:\Users\yunus\Documents\GitHub\Materi-Training\C. Facerecognition\pertemuan_7\resource\poolfig.gifpoolfi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49170" y="116840"/>
            <a:ext cx="6728460" cy="67417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568575" y="5777230"/>
            <a:ext cx="123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Input Data</a:t>
            </a:r>
            <a:endParaRPr lang="en-US" i="1"/>
          </a:p>
        </p:txBody>
      </p:sp>
      <p:sp>
        <p:nvSpPr>
          <p:cNvPr id="6" name="Text Box 5"/>
          <p:cNvSpPr txBox="1"/>
          <p:nvPr/>
        </p:nvSpPr>
        <p:spPr>
          <a:xfrm>
            <a:off x="6915785" y="5777230"/>
            <a:ext cx="141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i="1"/>
              <a:t>Output Data</a:t>
            </a:r>
            <a:endParaRPr lang="en-US" i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03885" y="613410"/>
            <a:ext cx="1137412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/>
              <a:t>ReLU Layer</a:t>
            </a:r>
            <a:endParaRPr lang="en-US" sz="3600"/>
          </a:p>
          <a:p>
            <a:endParaRPr lang="en-US" sz="3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ReLU sangat efektif untuk menghapus </a:t>
            </a:r>
            <a:r>
              <a:rPr lang="en-US" b="1"/>
              <a:t>nilai negative</a:t>
            </a:r>
            <a:r>
              <a:rPr lang="en-US"/>
              <a:t> pada </a:t>
            </a:r>
            <a:r>
              <a:rPr lang="en-US" b="1"/>
              <a:t>feature/activation map</a:t>
            </a:r>
            <a:r>
              <a:rPr lang="en-US"/>
              <a:t> dan </a:t>
            </a:r>
            <a:r>
              <a:rPr lang="en-US" b="1"/>
              <a:t>dijadikan 0</a:t>
            </a:r>
            <a:r>
              <a:rPr lang="en-US"/>
              <a:t>.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Dirumuskan sebagai,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130425" y="252539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i="1"/>
              <a:t>f(x) = max(0,x)</a:t>
            </a:r>
            <a:endParaRPr lang="en-US" sz="2000" i="1"/>
          </a:p>
        </p:txBody>
      </p:sp>
      <p:pic>
        <p:nvPicPr>
          <p:cNvPr id="4" name="Picture 3" descr="1_jOU3PnNiB0YIH1Y_t-iX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3324225"/>
            <a:ext cx="5010785" cy="2822575"/>
          </a:xfrm>
          <a:prstGeom prst="rect">
            <a:avLst/>
          </a:prstGeom>
        </p:spPr>
      </p:pic>
      <p:pic>
        <p:nvPicPr>
          <p:cNvPr id="5" name="Picture 4" descr="C:\Users\yunus\Desktop\1_42FosJ0siJn5Yl_FreLPnQ.jpeg1_42FosJ0siJn5Yl_FreLPnQ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19470" y="3058795"/>
            <a:ext cx="6058535" cy="29419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118235" y="513715"/>
            <a:ext cx="98666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sym typeface="+mn-ea"/>
              </a:rPr>
              <a:t>CNN Ilustration for Handwritten Character Recognition - MNIST Dataset</a:t>
            </a:r>
            <a:endParaRPr lang="en-US" sz="2400">
              <a:sym typeface="+mn-ea"/>
            </a:endParaRPr>
          </a:p>
        </p:txBody>
      </p:sp>
      <p:pic>
        <p:nvPicPr>
          <p:cNvPr id="3" name="Picture 2" descr="AffectionateMemorableGreyhounddog-size_restric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0" y="1273810"/>
            <a:ext cx="9935210" cy="558419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97560" y="423545"/>
            <a:ext cx="322199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CNN Architeture</a:t>
            </a:r>
            <a:endParaRPr lang="en-US" sz="36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02970" y="1068705"/>
            <a:ext cx="955357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CNN memiliki banyak versi arsitektur yang dikembangkan oleh para ahli. Berikut adalah arsitektur yang populer diawal perkembangan CNN 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LeNet-5,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AlexNet,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ZFNet.</a:t>
            </a:r>
            <a:endParaRPr lang="en-US"/>
          </a:p>
        </p:txBody>
      </p:sp>
      <p:pic>
        <p:nvPicPr>
          <p:cNvPr id="4" name="Picture 3" descr="1_lvvWF48t7cyRWqct13eU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885" y="2943860"/>
            <a:ext cx="10135870" cy="30264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4165" y="6075045"/>
            <a:ext cx="80111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i="1"/>
              <a:t>Arsitektur LeNet-5 : original Image published in [LeCun et al., 1998]</a:t>
            </a:r>
            <a:endParaRPr lang="en-US" sz="1400" i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vGG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2490" y="1438275"/>
            <a:ext cx="7677150" cy="487743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045210" y="1068705"/>
            <a:ext cx="64408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Arsitektur lainya yang populer adalah,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GoogleNet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VGGNet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ResNet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Capsule Network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797560" y="423545"/>
            <a:ext cx="322199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600">
                <a:latin typeface="Calibri" panose="020F0502020204030204" charset="0"/>
                <a:cs typeface="Calibri" panose="020F0502020204030204" charset="0"/>
                <a:sym typeface="+mn-ea"/>
              </a:rPr>
              <a:t>CNN Architeture</a:t>
            </a:r>
            <a:endParaRPr lang="en-US" sz="36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574165" y="6150610"/>
            <a:ext cx="80111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i="1"/>
              <a:t>Arsitektur VGG-16</a:t>
            </a:r>
            <a:endParaRPr lang="en-US" sz="1400"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rgbClr val="FF0000"/>
                </a:solidFill>
              </a:rPr>
              <a:t>- Dataset apapun yang dapat direpresentasikan secara </a:t>
            </a:r>
            <a:r>
              <a:rPr lang="en-US" b="1">
                <a:solidFill>
                  <a:srgbClr val="FF0000"/>
                </a:solidFill>
              </a:rPr>
              <a:t>numerik </a:t>
            </a:r>
            <a:r>
              <a:rPr lang="en-US">
                <a:solidFill>
                  <a:srgbClr val="FF0000"/>
                </a:solidFill>
              </a:rPr>
              <a:t>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non-linear 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308735" y="3211830"/>
            <a:ext cx="10661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Text/Document Dataset :</a:t>
            </a:r>
            <a:endParaRPr lang="en-US"/>
          </a:p>
          <a:p>
            <a:r>
              <a:rPr lang="en-US"/>
              <a:t>- text/kalimat dapat memiliki representasi numeric, </a:t>
            </a:r>
            <a:endParaRPr lang="en-US"/>
          </a:p>
          <a:p>
            <a:r>
              <a:rPr lang="en-US"/>
              <a:t>- c:/ TFIDF, word2vec, word embedding, one hot encoding</a:t>
            </a:r>
            <a:endParaRPr lang="en-US"/>
          </a:p>
        </p:txBody>
      </p:sp>
      <p:pic>
        <p:nvPicPr>
          <p:cNvPr id="16" name="Content Placeholder 15" descr="C:\Users\yunus\Desktop\nlp-for-classifying-job-posts4.pngnlp-for-classifying-job-posts4"/>
          <p:cNvPicPr>
            <a:picLocks noChangeAspect="1"/>
          </p:cNvPicPr>
          <p:nvPr>
            <p:ph sz="half" idx="2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863215" y="3971290"/>
            <a:ext cx="6464935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Dataset apapun yang dapat direpresentasikan secara numerik 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- Dapat digunakan untuk mengatasi permasalahan </a:t>
            </a:r>
            <a:r>
              <a:rPr lang="en-US" b="1">
                <a:solidFill>
                  <a:srgbClr val="FF0000"/>
                </a:solidFill>
              </a:rPr>
              <a:t>non-linear </a:t>
            </a:r>
            <a:r>
              <a:rPr lang="en-US">
                <a:solidFill>
                  <a:srgbClr val="FF0000"/>
                </a:solidFill>
              </a:rPr>
              <a:t>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Bekerja dengan baik untuk sample yang banyak,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6" name="Content Placeholder 15" descr="C:\Users\yunus\Desktop\0_YempQFcmdt9C_ffK.jpg0_YempQFcmdt9C_ffK"/>
          <p:cNvPicPr>
            <a:picLocks noChangeAspect="1"/>
          </p:cNvPicPr>
          <p:nvPr>
            <p:ph sz="half" idx="2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216025" y="3628390"/>
            <a:ext cx="5466715" cy="27813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232650" y="4281170"/>
            <a:ext cx="478853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Face recognition</a:t>
            </a:r>
            <a:endParaRPr lang="en-US"/>
          </a:p>
          <a:p>
            <a:r>
              <a:rPr lang="en-US"/>
              <a:t>- Object detection </a:t>
            </a:r>
            <a:endParaRPr lang="en-US"/>
          </a:p>
          <a:p>
            <a:r>
              <a:rPr lang="en-US"/>
              <a:t>- Weather forcaseting</a:t>
            </a:r>
            <a:endParaRPr lang="en-US"/>
          </a:p>
          <a:p>
            <a:r>
              <a:rPr lang="en-US"/>
              <a:t>- Credit risk prediction,</a:t>
            </a:r>
            <a:endParaRPr lang="en-US"/>
          </a:p>
          <a:p>
            <a:r>
              <a:rPr lang="en-US"/>
              <a:t>- NLP untuk klasifikasi sms spam, berita hoax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1308735" y="975360"/>
            <a:ext cx="96920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600"/>
              <a:t>Kelebihan :</a:t>
            </a:r>
            <a:endParaRPr lang="en-US"/>
          </a:p>
          <a:p>
            <a:pPr algn="l"/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Fleksibel, dapat mengatasi permsalahan regresi &amp; klasifikasi,</a:t>
            </a:r>
            <a:endParaRPr lang="en-US"/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Dataset apapun yang dapat direpresentasikan secara numerik dapat digunakan,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75000"/>
                  </a:schemeClr>
                </a:solidFill>
              </a:rPr>
              <a:t>- Dapat digunakan untuk mengatasi permasalahan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non-linear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 dengan input dimesi besar,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- Bekerja dengan baik untuk </a:t>
            </a:r>
            <a:r>
              <a:rPr lang="en-US" b="1">
                <a:solidFill>
                  <a:srgbClr val="FF0000"/>
                </a:solidFill>
              </a:rPr>
              <a:t>sample yang banyak</a:t>
            </a:r>
            <a:r>
              <a:rPr lang="en-US">
                <a:solidFill>
                  <a:srgbClr val="FF0000"/>
                </a:solidFill>
              </a:rPr>
              <a:t>,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5" name="Rectangles 14"/>
          <p:cNvSpPr/>
          <p:nvPr/>
        </p:nvSpPr>
        <p:spPr>
          <a:xfrm>
            <a:off x="742315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8618220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153160" y="615061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9429115" y="61506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</a:t>
            </a:r>
            <a:endParaRPr lang="en-US"/>
          </a:p>
        </p:txBody>
      </p:sp>
      <p:pic>
        <p:nvPicPr>
          <p:cNvPr id="21" name="Picture 20" descr="cat_PNG504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2694940"/>
            <a:ext cx="1565910" cy="1092835"/>
          </a:xfrm>
          <a:prstGeom prst="rect">
            <a:avLst/>
          </a:prstGeom>
        </p:spPr>
      </p:pic>
      <p:sp>
        <p:nvSpPr>
          <p:cNvPr id="6" name="Cube 5"/>
          <p:cNvSpPr/>
          <p:nvPr/>
        </p:nvSpPr>
        <p:spPr>
          <a:xfrm>
            <a:off x="4959350" y="2527935"/>
            <a:ext cx="2095500" cy="1802765"/>
          </a:xfrm>
          <a:prstGeom prst="cube">
            <a:avLst>
              <a:gd name="adj" fmla="val 34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676650" y="329819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346950" y="329819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2" name="Content Placeholder 11">
            <a:hlinkClick r:id="" action="ppaction://ole?verb="/>
          </p:cNvPr>
          <p:cNvGraphicFramePr>
            <a:graphicFrameLocks noChangeAspect="1"/>
          </p:cNvGraphicFramePr>
          <p:nvPr>
            <p:ph sz="quarter" idx="13"/>
          </p:nvPr>
        </p:nvGraphicFramePr>
        <p:xfrm>
          <a:off x="5125085" y="3392805"/>
          <a:ext cx="1104265" cy="728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5125085" y="3392805"/>
                        <a:ext cx="1104265" cy="728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966970" y="4330700"/>
            <a:ext cx="1419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Blackbox</a:t>
            </a:r>
            <a:endParaRPr 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9335770" y="3327400"/>
            <a:ext cx="1115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Kucing</a:t>
            </a:r>
            <a:endParaRPr 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742950" y="367030"/>
            <a:ext cx="564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ym typeface="+mn-ea"/>
              </a:rPr>
              <a:t>Cara Kerja Neural Network</a:t>
            </a:r>
            <a:endParaRPr lang="en-US" sz="3600"/>
          </a:p>
        </p:txBody>
      </p:sp>
      <p:sp>
        <p:nvSpPr>
          <p:cNvPr id="15" name="Rectangles 14"/>
          <p:cNvSpPr/>
          <p:nvPr/>
        </p:nvSpPr>
        <p:spPr>
          <a:xfrm>
            <a:off x="742315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8618220" y="1116330"/>
            <a:ext cx="2489835" cy="484949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1153160" y="615061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Input 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9429115" y="615061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Output</a:t>
            </a:r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4959350" y="2527935"/>
            <a:ext cx="2095500" cy="1802765"/>
          </a:xfrm>
          <a:prstGeom prst="cube">
            <a:avLst>
              <a:gd name="adj" fmla="val 34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346950" y="3298190"/>
            <a:ext cx="979170" cy="485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12" name="Content Placeholder 11">
            <a:hlinkClick r:id="" action="ppaction://ole?verb="/>
          </p:cNvPr>
          <p:cNvGraphicFramePr>
            <a:graphicFrameLocks noChangeAspect="1"/>
          </p:cNvGraphicFramePr>
          <p:nvPr>
            <p:ph sz="quarter" idx="13"/>
          </p:nvPr>
        </p:nvGraphicFramePr>
        <p:xfrm>
          <a:off x="5125085" y="3392805"/>
          <a:ext cx="1104265" cy="728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5125085" y="3392805"/>
                        <a:ext cx="1104265" cy="728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4966970" y="4330700"/>
            <a:ext cx="1419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Blackbox</a:t>
            </a:r>
            <a:endParaRPr lang="en-US" sz="2400"/>
          </a:p>
        </p:txBody>
      </p:sp>
      <p:sp>
        <p:nvSpPr>
          <p:cNvPr id="13" name="Text Box 12"/>
          <p:cNvSpPr txBox="1"/>
          <p:nvPr/>
        </p:nvSpPr>
        <p:spPr>
          <a:xfrm>
            <a:off x="9335770" y="3327400"/>
            <a:ext cx="1115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Kucing</a:t>
            </a:r>
            <a:endParaRPr lang="en-US" sz="2400"/>
          </a:p>
        </p:txBody>
      </p:sp>
      <p:pic>
        <p:nvPicPr>
          <p:cNvPr id="3" name="Picture 2" descr="cat_PNG50497"/>
          <p:cNvPicPr>
            <a:picLocks noChangeAspect="1"/>
          </p:cNvPicPr>
          <p:nvPr/>
        </p:nvPicPr>
        <p:blipFill>
          <a:blip r:embed="rId3"/>
          <a:srcRect l="83564" b="71009"/>
          <a:stretch>
            <a:fillRect/>
          </a:stretch>
        </p:blipFill>
        <p:spPr>
          <a:xfrm>
            <a:off x="1628140" y="1116330"/>
            <a:ext cx="717550" cy="883285"/>
          </a:xfrm>
          <a:prstGeom prst="rect">
            <a:avLst/>
          </a:prstGeom>
        </p:spPr>
      </p:pic>
      <p:pic>
        <p:nvPicPr>
          <p:cNvPr id="5" name="Picture 4" descr="cat_PNG50497"/>
          <p:cNvPicPr>
            <a:picLocks noChangeAspect="1"/>
          </p:cNvPicPr>
          <p:nvPr/>
        </p:nvPicPr>
        <p:blipFill>
          <a:blip r:embed="rId3"/>
          <a:srcRect l="78037" t="26928" r="5527" b="45936"/>
          <a:stretch>
            <a:fillRect/>
          </a:stretch>
        </p:blipFill>
        <p:spPr>
          <a:xfrm>
            <a:off x="1628775" y="2216785"/>
            <a:ext cx="717550" cy="826770"/>
          </a:xfrm>
          <a:prstGeom prst="rect">
            <a:avLst/>
          </a:prstGeom>
        </p:spPr>
      </p:pic>
      <p:pic>
        <p:nvPicPr>
          <p:cNvPr id="14" name="Picture 13" descr="cat_PNG50497"/>
          <p:cNvPicPr>
            <a:picLocks noChangeAspect="1"/>
          </p:cNvPicPr>
          <p:nvPr/>
        </p:nvPicPr>
        <p:blipFill>
          <a:blip r:embed="rId3"/>
          <a:srcRect l="40467" t="72842" r="40508" b="22"/>
          <a:stretch>
            <a:fillRect/>
          </a:stretch>
        </p:blipFill>
        <p:spPr>
          <a:xfrm>
            <a:off x="1572260" y="3343910"/>
            <a:ext cx="830580" cy="826770"/>
          </a:xfrm>
          <a:prstGeom prst="rect">
            <a:avLst/>
          </a:prstGeom>
        </p:spPr>
      </p:pic>
      <p:pic>
        <p:nvPicPr>
          <p:cNvPr id="17" name="Picture 16" descr="cat_PNG50497"/>
          <p:cNvPicPr>
            <a:picLocks noChangeAspect="1"/>
          </p:cNvPicPr>
          <p:nvPr/>
        </p:nvPicPr>
        <p:blipFill>
          <a:blip r:embed="rId3"/>
          <a:srcRect l="69615" t="45456" r="11360" b="27408"/>
          <a:stretch>
            <a:fillRect/>
          </a:stretch>
        </p:blipFill>
        <p:spPr>
          <a:xfrm>
            <a:off x="1571625" y="4330700"/>
            <a:ext cx="830580" cy="82677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3" idx="3"/>
          </p:cNvCxnSpPr>
          <p:nvPr/>
        </p:nvCxnSpPr>
        <p:spPr>
          <a:xfrm>
            <a:off x="2345690" y="1558290"/>
            <a:ext cx="2470150" cy="187769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>
            <a:off x="2346325" y="2630170"/>
            <a:ext cx="2327910" cy="94678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>
            <a:off x="2402840" y="3757295"/>
            <a:ext cx="2272030" cy="1841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</p:cNvCxnSpPr>
          <p:nvPr/>
        </p:nvCxnSpPr>
        <p:spPr>
          <a:xfrm flipV="1">
            <a:off x="2402205" y="3958590"/>
            <a:ext cx="2371090" cy="785495"/>
          </a:xfrm>
          <a:prstGeom prst="straightConnector1">
            <a:avLst/>
          </a:prstGeom>
          <a:ln w="381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5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5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6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5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6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9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50"/>
  <p:tag name="KSO_WM_TEMPLATE_THUMBS_INDEX" val="1、4、7、8、9、10、11、12、13、14、15"/>
</p:tagLst>
</file>

<file path=ppt/tags/tag182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5.xml><?xml version="1.0" encoding="utf-8"?>
<p:tagLst xmlns:p="http://schemas.openxmlformats.org/presentationml/2006/main">
  <p:tag name="KSO_WM_SLIDE_ID" val="custom2020265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50"/>
  <p:tag name="KSO_WM_SLIDE_LAYOUT" val="a_b"/>
  <p:tag name="KSO_WM_SLIDE_LAYOUT_CNT" val="1_3"/>
  <p:tag name="KSO_WM_TEMPLATE_THUMBS_INDEX" val="1、4、7、8、9、10、11、12、13、14、15"/>
  <p:tag name="KSO_WM_TEMPLATE_MASTER_THUMB_INDEX" val="12"/>
</p:tagLst>
</file>

<file path=ppt/tags/tag186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8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5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heme/theme1.xml><?xml version="1.0" encoding="utf-8"?>
<a:theme xmlns:a="http://schemas.openxmlformats.org/drawingml/2006/main" name="Office 主题​​">
  <a:themeElements>
    <a:clrScheme name="自定义 54">
      <a:dk1>
        <a:srgbClr val="000000"/>
      </a:dk1>
      <a:lt1>
        <a:srgbClr val="FFFFFF"/>
      </a:lt1>
      <a:dk2>
        <a:srgbClr val="B4C1BA"/>
      </a:dk2>
      <a:lt2>
        <a:srgbClr val="FFFFFF"/>
      </a:lt2>
      <a:accent1>
        <a:srgbClr val="41545A"/>
      </a:accent1>
      <a:accent2>
        <a:srgbClr val="5C7C7C"/>
      </a:accent2>
      <a:accent3>
        <a:srgbClr val="719A97"/>
      </a:accent3>
      <a:accent4>
        <a:srgbClr val="82B2AE"/>
      </a:accent4>
      <a:accent5>
        <a:srgbClr val="91C8C2"/>
      </a:accent5>
      <a:accent6>
        <a:srgbClr val="A0DDD5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8176</Words>
  <Application>WPS Presentation</Application>
  <PresentationFormat>宽屏</PresentationFormat>
  <Paragraphs>359</Paragraphs>
  <Slides>47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Arial</vt:lpstr>
      <vt:lpstr>SimSun</vt:lpstr>
      <vt:lpstr>Wingdings</vt:lpstr>
      <vt:lpstr>Microsoft YaHei</vt:lpstr>
      <vt:lpstr>汉仪旗黑-85S</vt:lpstr>
      <vt:lpstr>Arial Unicode MS</vt:lpstr>
      <vt:lpstr>等线</vt:lpstr>
      <vt:lpstr>Times New Roman</vt:lpstr>
      <vt:lpstr>Calibri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yunus</cp:lastModifiedBy>
  <cp:revision>99</cp:revision>
  <dcterms:created xsi:type="dcterms:W3CDTF">2019-08-29T08:14:00Z</dcterms:created>
  <dcterms:modified xsi:type="dcterms:W3CDTF">2020-12-25T12:33:26Z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1033-11.2.0.9906</vt:lpwstr>
  </property>
</Properties>
</file>